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F01B84-FF61-4D77-B14C-3B529B95EC31}" v="320" dt="2022-08-28T20:03:02.226"/>
    <p1510:client id="{9771DF28-797B-443D-BEA2-8A3562A115F1}" v="1" dt="2022-08-28T07:07:04.0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3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102881-0462-4A12-8862-6C19AFEB4412}" type="doc">
      <dgm:prSet loTypeId="urn:microsoft.com/office/officeart/2005/8/layout/default#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A5DB447-E878-4053-B0C4-759E37E432EB}">
      <dgm:prSet/>
      <dgm:spPr/>
      <dgm:t>
        <a:bodyPr/>
        <a:lstStyle/>
        <a:p>
          <a:r>
            <a:rPr lang="ru-RU" dirty="0"/>
            <a:t>•Нормативное правовое регулирование и научно-методическая поддержка образования обучающихся с инвалидностью и с ОВЗ</a:t>
          </a:r>
          <a:endParaRPr lang="en-US" dirty="0"/>
        </a:p>
      </dgm:t>
    </dgm:pt>
    <dgm:pt modelId="{D3E46F7A-F889-4769-9AF7-3CB8912898FC}" type="parTrans" cxnId="{0548E13A-B5DE-46AB-85D4-5B84935465FF}">
      <dgm:prSet/>
      <dgm:spPr/>
      <dgm:t>
        <a:bodyPr/>
        <a:lstStyle/>
        <a:p>
          <a:endParaRPr lang="en-US"/>
        </a:p>
      </dgm:t>
    </dgm:pt>
    <dgm:pt modelId="{CAA4FFAE-E0A7-4FB0-B6F6-CB46B7716391}" type="sibTrans" cxnId="{0548E13A-B5DE-46AB-85D4-5B84935465FF}">
      <dgm:prSet/>
      <dgm:spPr/>
      <dgm:t>
        <a:bodyPr/>
        <a:lstStyle/>
        <a:p>
          <a:endParaRPr lang="en-US"/>
        </a:p>
      </dgm:t>
    </dgm:pt>
    <dgm:pt modelId="{E36BF516-3CCE-413F-A80A-651A819ED832}">
      <dgm:prSet/>
      <dgm:spPr/>
      <dgm:t>
        <a:bodyPr/>
        <a:lstStyle/>
        <a:p>
          <a:r>
            <a:rPr lang="ru-RU" dirty="0"/>
            <a:t>•Внедрение новых организационно-управленческих решений в сфере образования обучающихся с инвалидностью,OB3</a:t>
          </a:r>
          <a:endParaRPr lang="en-US" dirty="0"/>
        </a:p>
      </dgm:t>
    </dgm:pt>
    <dgm:pt modelId="{18CF1E17-277D-4959-A90A-821BAC882227}" type="parTrans" cxnId="{A8E6C3BF-3FDE-44A1-A4E0-8A710295A784}">
      <dgm:prSet/>
      <dgm:spPr/>
      <dgm:t>
        <a:bodyPr/>
        <a:lstStyle/>
        <a:p>
          <a:endParaRPr lang="en-US"/>
        </a:p>
      </dgm:t>
    </dgm:pt>
    <dgm:pt modelId="{A89BB085-8647-4064-A7EB-B1CB01115FDE}" type="sibTrans" cxnId="{A8E6C3BF-3FDE-44A1-A4E0-8A710295A784}">
      <dgm:prSet/>
      <dgm:spPr/>
      <dgm:t>
        <a:bodyPr/>
        <a:lstStyle/>
        <a:p>
          <a:endParaRPr lang="en-US"/>
        </a:p>
      </dgm:t>
    </dgm:pt>
    <dgm:pt modelId="{86D394F9-7B99-4E0A-B490-08CE0F820472}">
      <dgm:prSet/>
      <dgm:spPr/>
      <dgm:t>
        <a:bodyPr/>
        <a:lstStyle/>
        <a:p>
          <a:r>
            <a:rPr lang="ru-RU" dirty="0"/>
            <a:t>•Создание учебно-методического и дидактического обеспечения образования обучающихся с инвалидностью, с ОВ3</a:t>
          </a:r>
          <a:endParaRPr lang="en-US" dirty="0"/>
        </a:p>
      </dgm:t>
    </dgm:pt>
    <dgm:pt modelId="{4F3B4894-2535-442B-9CCF-A56ACC443AA8}" type="parTrans" cxnId="{A5B48218-1EE1-4E4C-B6ED-4DE40B02D722}">
      <dgm:prSet/>
      <dgm:spPr/>
      <dgm:t>
        <a:bodyPr/>
        <a:lstStyle/>
        <a:p>
          <a:endParaRPr lang="en-US"/>
        </a:p>
      </dgm:t>
    </dgm:pt>
    <dgm:pt modelId="{5A357BF0-0E85-41A7-8214-37FF6D8DA80C}" type="sibTrans" cxnId="{A5B48218-1EE1-4E4C-B6ED-4DE40B02D722}">
      <dgm:prSet/>
      <dgm:spPr/>
      <dgm:t>
        <a:bodyPr/>
        <a:lstStyle/>
        <a:p>
          <a:endParaRPr lang="en-US"/>
        </a:p>
      </dgm:t>
    </dgm:pt>
    <dgm:pt modelId="{6581BD4C-773A-42C9-96AF-0A68E5680274}">
      <dgm:prSet/>
      <dgm:spPr/>
      <dgm:t>
        <a:bodyPr/>
        <a:lstStyle/>
        <a:p>
          <a:r>
            <a:rPr lang="ru-RU" dirty="0"/>
            <a:t>•Развитие инфраструктуры образования обучающихся с инвалидностью, с ОВ3</a:t>
          </a:r>
          <a:endParaRPr lang="en-US" dirty="0"/>
        </a:p>
      </dgm:t>
    </dgm:pt>
    <dgm:pt modelId="{3040B86F-1015-493E-9505-31812E986F72}" type="parTrans" cxnId="{82991269-9215-474D-86F7-35BF6A2E42C3}">
      <dgm:prSet/>
      <dgm:spPr/>
      <dgm:t>
        <a:bodyPr/>
        <a:lstStyle/>
        <a:p>
          <a:endParaRPr lang="en-US"/>
        </a:p>
      </dgm:t>
    </dgm:pt>
    <dgm:pt modelId="{A90460AB-BD79-4003-BA09-7CF974545C5A}" type="sibTrans" cxnId="{82991269-9215-474D-86F7-35BF6A2E42C3}">
      <dgm:prSet/>
      <dgm:spPr/>
      <dgm:t>
        <a:bodyPr/>
        <a:lstStyle/>
        <a:p>
          <a:endParaRPr lang="en-US"/>
        </a:p>
      </dgm:t>
    </dgm:pt>
    <dgm:pt modelId="{ACDBBF4F-DB5B-4530-BE8E-282FCEA76A2F}">
      <dgm:prSet/>
      <dgm:spPr/>
      <dgm:t>
        <a:bodyPr/>
        <a:lstStyle/>
        <a:p>
          <a:r>
            <a:rPr lang="ru-RU" dirty="0"/>
            <a:t>•Развитие системы психолого-педагогического сопровождения образования обучающихся с инвалидностью, с ОВ3</a:t>
          </a:r>
          <a:endParaRPr lang="en-US" dirty="0"/>
        </a:p>
      </dgm:t>
    </dgm:pt>
    <dgm:pt modelId="{9497BE4E-7CD3-4970-AF5F-9A9AADAD1470}" type="parTrans" cxnId="{A204E6F2-178B-40C5-9110-99EFAD230A7F}">
      <dgm:prSet/>
      <dgm:spPr/>
      <dgm:t>
        <a:bodyPr/>
        <a:lstStyle/>
        <a:p>
          <a:endParaRPr lang="en-US"/>
        </a:p>
      </dgm:t>
    </dgm:pt>
    <dgm:pt modelId="{69350174-6D2F-4122-A30B-C7936C016EB9}" type="sibTrans" cxnId="{A204E6F2-178B-40C5-9110-99EFAD230A7F}">
      <dgm:prSet/>
      <dgm:spPr/>
      <dgm:t>
        <a:bodyPr/>
        <a:lstStyle/>
        <a:p>
          <a:endParaRPr lang="en-US"/>
        </a:p>
      </dgm:t>
    </dgm:pt>
    <dgm:pt modelId="{116837DF-6BFE-4107-9C58-6811CEEA0925}">
      <dgm:prSet/>
      <dgm:spPr/>
      <dgm:t>
        <a:bodyPr/>
        <a:lstStyle/>
        <a:p>
          <a:r>
            <a:rPr lang="ru-RU" dirty="0"/>
            <a:t>•Развитие информационного пространства образования обучающихся с инвалидностью, с ОВЗ</a:t>
          </a:r>
          <a:endParaRPr lang="en-US" dirty="0"/>
        </a:p>
      </dgm:t>
    </dgm:pt>
    <dgm:pt modelId="{EFCC5BE0-86EE-4DBD-A61F-706B1657C242}" type="parTrans" cxnId="{FF010A74-BD34-449F-9309-6435215F47F2}">
      <dgm:prSet/>
      <dgm:spPr/>
      <dgm:t>
        <a:bodyPr/>
        <a:lstStyle/>
        <a:p>
          <a:endParaRPr lang="en-US"/>
        </a:p>
      </dgm:t>
    </dgm:pt>
    <dgm:pt modelId="{5BCD94C0-9A72-460B-A997-39790339C03C}" type="sibTrans" cxnId="{FF010A74-BD34-449F-9309-6435215F47F2}">
      <dgm:prSet/>
      <dgm:spPr/>
      <dgm:t>
        <a:bodyPr/>
        <a:lstStyle/>
        <a:p>
          <a:endParaRPr lang="en-US"/>
        </a:p>
      </dgm:t>
    </dgm:pt>
    <dgm:pt modelId="{29984743-878E-4C0F-9C1A-D66781F7FBFA}">
      <dgm:prSet/>
      <dgm:spPr/>
      <dgm:t>
        <a:bodyPr/>
        <a:lstStyle/>
        <a:p>
          <a:r>
            <a:rPr lang="ru-RU" dirty="0"/>
            <a:t>•Развитие кадрового обеспечения образования обучающихся с инвалидностью, с OBЗ</a:t>
          </a:r>
          <a:endParaRPr lang="en-US" dirty="0"/>
        </a:p>
      </dgm:t>
    </dgm:pt>
    <dgm:pt modelId="{50AB96F0-27AB-4587-AAFC-AEAE0ED1540B}" type="parTrans" cxnId="{04AAEE13-6902-44A5-A040-F29197C15669}">
      <dgm:prSet/>
      <dgm:spPr/>
      <dgm:t>
        <a:bodyPr/>
        <a:lstStyle/>
        <a:p>
          <a:endParaRPr lang="en-US"/>
        </a:p>
      </dgm:t>
    </dgm:pt>
    <dgm:pt modelId="{D8A950ED-CEFD-4DD0-BF8E-8F53E6D40043}" type="sibTrans" cxnId="{04AAEE13-6902-44A5-A040-F29197C15669}">
      <dgm:prSet/>
      <dgm:spPr/>
      <dgm:t>
        <a:bodyPr/>
        <a:lstStyle/>
        <a:p>
          <a:endParaRPr lang="en-US"/>
        </a:p>
      </dgm:t>
    </dgm:pt>
    <dgm:pt modelId="{8BEBF6B2-151B-49B1-A380-3B3A198A8763}">
      <dgm:prSet/>
      <dgm:spPr/>
      <dgm:t>
        <a:bodyPr/>
        <a:lstStyle/>
        <a:p>
          <a:r>
            <a:rPr lang="ru-RU" dirty="0"/>
            <a:t>•Повышение качества образования обучающихся с инвалидностью, с ОВ3</a:t>
          </a:r>
          <a:endParaRPr lang="en-US" dirty="0"/>
        </a:p>
      </dgm:t>
    </dgm:pt>
    <dgm:pt modelId="{3252DDFF-64BB-4188-AC6F-938A65467597}" type="parTrans" cxnId="{1B7A269D-CBBF-42CC-A560-5C982DD3E705}">
      <dgm:prSet/>
      <dgm:spPr/>
      <dgm:t>
        <a:bodyPr/>
        <a:lstStyle/>
        <a:p>
          <a:endParaRPr lang="en-US"/>
        </a:p>
      </dgm:t>
    </dgm:pt>
    <dgm:pt modelId="{3A70AB36-9E74-4EB6-8EBB-8C93F2E27048}" type="sibTrans" cxnId="{1B7A269D-CBBF-42CC-A560-5C982DD3E705}">
      <dgm:prSet/>
      <dgm:spPr/>
      <dgm:t>
        <a:bodyPr/>
        <a:lstStyle/>
        <a:p>
          <a:endParaRPr lang="en-US"/>
        </a:p>
      </dgm:t>
    </dgm:pt>
    <dgm:pt modelId="{D723AFB0-A684-4769-882E-6C649A6523DD}">
      <dgm:prSet/>
      <dgm:spPr/>
      <dgm:t>
        <a:bodyPr/>
        <a:lstStyle/>
        <a:p>
          <a:pPr rtl="0"/>
          <a:r>
            <a:rPr lang="ru-RU" dirty="0"/>
            <a:t>•Мониторинг и контроль исполнения законодательства в сфере образования обучающихся с инвалидностью, с ОВЗ</a:t>
          </a:r>
          <a:r>
            <a:rPr lang="ru-RU" dirty="0">
              <a:latin typeface="Calibri Light" panose="020F0302020204030204"/>
            </a:rPr>
            <a:t> </a:t>
          </a:r>
          <a:endParaRPr lang="en-US"/>
        </a:p>
      </dgm:t>
    </dgm:pt>
    <dgm:pt modelId="{40B7A551-B82D-45C0-B961-FFC60CF48D06}" type="parTrans" cxnId="{AF1BF52A-A8E9-4B5C-B5D8-FDD180D302C9}">
      <dgm:prSet/>
      <dgm:spPr/>
      <dgm:t>
        <a:bodyPr/>
        <a:lstStyle/>
        <a:p>
          <a:endParaRPr lang="en-US"/>
        </a:p>
      </dgm:t>
    </dgm:pt>
    <dgm:pt modelId="{D5907CB0-36F4-48D5-8089-B803E36CB5F6}" type="sibTrans" cxnId="{AF1BF52A-A8E9-4B5C-B5D8-FDD180D302C9}">
      <dgm:prSet/>
      <dgm:spPr/>
      <dgm:t>
        <a:bodyPr/>
        <a:lstStyle/>
        <a:p>
          <a:endParaRPr lang="en-US"/>
        </a:p>
      </dgm:t>
    </dgm:pt>
    <dgm:pt modelId="{88595A49-79B0-47C9-B85B-9E9709CF9958}" type="pres">
      <dgm:prSet presAssocID="{FC102881-0462-4A12-8862-6C19AFEB44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545821-B32B-443C-A7C7-A5986201830D}" type="pres">
      <dgm:prSet presAssocID="{7A5DB447-E878-4053-B0C4-759E37E432EB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1B8302-4FD5-4D3C-9026-8E69B9FC9E22}" type="pres">
      <dgm:prSet presAssocID="{CAA4FFAE-E0A7-4FB0-B6F6-CB46B7716391}" presName="sibTrans" presStyleCnt="0"/>
      <dgm:spPr/>
    </dgm:pt>
    <dgm:pt modelId="{F482AE45-2121-4CF2-B86C-E6CE89CB7D7F}" type="pres">
      <dgm:prSet presAssocID="{E36BF516-3CCE-413F-A80A-651A819ED83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754476-9542-4C6B-9DA0-DB3B109ABF31}" type="pres">
      <dgm:prSet presAssocID="{A89BB085-8647-4064-A7EB-B1CB01115FDE}" presName="sibTrans" presStyleCnt="0"/>
      <dgm:spPr/>
    </dgm:pt>
    <dgm:pt modelId="{287D89E0-F1F3-4E1B-B3C1-A984FC048F45}" type="pres">
      <dgm:prSet presAssocID="{86D394F9-7B99-4E0A-B490-08CE0F820472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1034EA-901D-4D59-A4D6-07FCEBF7D9A0}" type="pres">
      <dgm:prSet presAssocID="{5A357BF0-0E85-41A7-8214-37FF6D8DA80C}" presName="sibTrans" presStyleCnt="0"/>
      <dgm:spPr/>
    </dgm:pt>
    <dgm:pt modelId="{1677D32D-A7AA-40A3-A08E-653794BB2FC3}" type="pres">
      <dgm:prSet presAssocID="{6581BD4C-773A-42C9-96AF-0A68E5680274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A9C4B-5FC1-4597-9D1C-A5D07DDCCAE2}" type="pres">
      <dgm:prSet presAssocID="{A90460AB-BD79-4003-BA09-7CF974545C5A}" presName="sibTrans" presStyleCnt="0"/>
      <dgm:spPr/>
    </dgm:pt>
    <dgm:pt modelId="{4569601C-2DFD-446F-8D06-43E1930052A7}" type="pres">
      <dgm:prSet presAssocID="{ACDBBF4F-DB5B-4530-BE8E-282FCEA76A2F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CBD39A-B80F-4A88-B666-63AABE19D4D3}" type="pres">
      <dgm:prSet presAssocID="{69350174-6D2F-4122-A30B-C7936C016EB9}" presName="sibTrans" presStyleCnt="0"/>
      <dgm:spPr/>
    </dgm:pt>
    <dgm:pt modelId="{CF96DDE8-B348-4593-817F-8153CA281AF7}" type="pres">
      <dgm:prSet presAssocID="{116837DF-6BFE-4107-9C58-6811CEEA0925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9212A6-5A0B-4DD8-9FCF-FF07A64CA995}" type="pres">
      <dgm:prSet presAssocID="{5BCD94C0-9A72-460B-A997-39790339C03C}" presName="sibTrans" presStyleCnt="0"/>
      <dgm:spPr/>
    </dgm:pt>
    <dgm:pt modelId="{A5501ED4-7545-4C75-AC08-E2E0B6E8302C}" type="pres">
      <dgm:prSet presAssocID="{29984743-878E-4C0F-9C1A-D66781F7FBFA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B70BBE-C5B3-44D1-87E8-89F65596DC0D}" type="pres">
      <dgm:prSet presAssocID="{D8A950ED-CEFD-4DD0-BF8E-8F53E6D40043}" presName="sibTrans" presStyleCnt="0"/>
      <dgm:spPr/>
    </dgm:pt>
    <dgm:pt modelId="{A6773AC1-4D6B-496C-9BC7-A41B7E736EE5}" type="pres">
      <dgm:prSet presAssocID="{8BEBF6B2-151B-49B1-A380-3B3A198A8763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E7DECD-E47B-48B7-8963-A7F958F78342}" type="pres">
      <dgm:prSet presAssocID="{3A70AB36-9E74-4EB6-8EBB-8C93F2E27048}" presName="sibTrans" presStyleCnt="0"/>
      <dgm:spPr/>
    </dgm:pt>
    <dgm:pt modelId="{F8DB87E2-385B-476A-AE2D-50DC9BF185C6}" type="pres">
      <dgm:prSet presAssocID="{D723AFB0-A684-4769-882E-6C649A6523DD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A81A2A-4964-4FF5-BFE1-3FEA95BB8DD5}" type="presOf" srcId="{8BEBF6B2-151B-49B1-A380-3B3A198A8763}" destId="{A6773AC1-4D6B-496C-9BC7-A41B7E736EE5}" srcOrd="0" destOrd="0" presId="urn:microsoft.com/office/officeart/2005/8/layout/default#1"/>
    <dgm:cxn modelId="{B24E2604-2E6E-4AE9-BF3B-80FAE42C0AF5}" type="presOf" srcId="{ACDBBF4F-DB5B-4530-BE8E-282FCEA76A2F}" destId="{4569601C-2DFD-446F-8D06-43E1930052A7}" srcOrd="0" destOrd="0" presId="urn:microsoft.com/office/officeart/2005/8/layout/default#1"/>
    <dgm:cxn modelId="{93D300FA-B3D0-4216-8A4D-6531DE72D273}" type="presOf" srcId="{86D394F9-7B99-4E0A-B490-08CE0F820472}" destId="{287D89E0-F1F3-4E1B-B3C1-A984FC048F45}" srcOrd="0" destOrd="0" presId="urn:microsoft.com/office/officeart/2005/8/layout/default#1"/>
    <dgm:cxn modelId="{1B7A269D-CBBF-42CC-A560-5C982DD3E705}" srcId="{FC102881-0462-4A12-8862-6C19AFEB4412}" destId="{8BEBF6B2-151B-49B1-A380-3B3A198A8763}" srcOrd="7" destOrd="0" parTransId="{3252DDFF-64BB-4188-AC6F-938A65467597}" sibTransId="{3A70AB36-9E74-4EB6-8EBB-8C93F2E27048}"/>
    <dgm:cxn modelId="{FF010A74-BD34-449F-9309-6435215F47F2}" srcId="{FC102881-0462-4A12-8862-6C19AFEB4412}" destId="{116837DF-6BFE-4107-9C58-6811CEEA0925}" srcOrd="5" destOrd="0" parTransId="{EFCC5BE0-86EE-4DBD-A61F-706B1657C242}" sibTransId="{5BCD94C0-9A72-460B-A997-39790339C03C}"/>
    <dgm:cxn modelId="{FE658A32-C7C7-412C-806C-06708D318A5F}" type="presOf" srcId="{D723AFB0-A684-4769-882E-6C649A6523DD}" destId="{F8DB87E2-385B-476A-AE2D-50DC9BF185C6}" srcOrd="0" destOrd="0" presId="urn:microsoft.com/office/officeart/2005/8/layout/default#1"/>
    <dgm:cxn modelId="{A8206C3A-2FCA-4EE1-BD37-D48AF45375AD}" type="presOf" srcId="{116837DF-6BFE-4107-9C58-6811CEEA0925}" destId="{CF96DDE8-B348-4593-817F-8153CA281AF7}" srcOrd="0" destOrd="0" presId="urn:microsoft.com/office/officeart/2005/8/layout/default#1"/>
    <dgm:cxn modelId="{27675251-B770-4A1D-BEAE-BD0CAD02B240}" type="presOf" srcId="{7A5DB447-E878-4053-B0C4-759E37E432EB}" destId="{7A545821-B32B-443C-A7C7-A5986201830D}" srcOrd="0" destOrd="0" presId="urn:microsoft.com/office/officeart/2005/8/layout/default#1"/>
    <dgm:cxn modelId="{2993BF63-AA9B-4F15-B393-21E8FCBD7E2F}" type="presOf" srcId="{6581BD4C-773A-42C9-96AF-0A68E5680274}" destId="{1677D32D-A7AA-40A3-A08E-653794BB2FC3}" srcOrd="0" destOrd="0" presId="urn:microsoft.com/office/officeart/2005/8/layout/default#1"/>
    <dgm:cxn modelId="{D0D19FC7-C013-4B87-B3B8-DC786C6F5E4D}" type="presOf" srcId="{29984743-878E-4C0F-9C1A-D66781F7FBFA}" destId="{A5501ED4-7545-4C75-AC08-E2E0B6E8302C}" srcOrd="0" destOrd="0" presId="urn:microsoft.com/office/officeart/2005/8/layout/default#1"/>
    <dgm:cxn modelId="{34BFCF26-52F0-4C87-8053-DAED9697E09F}" type="presOf" srcId="{FC102881-0462-4A12-8862-6C19AFEB4412}" destId="{88595A49-79B0-47C9-B85B-9E9709CF9958}" srcOrd="0" destOrd="0" presId="urn:microsoft.com/office/officeart/2005/8/layout/default#1"/>
    <dgm:cxn modelId="{04AAEE13-6902-44A5-A040-F29197C15669}" srcId="{FC102881-0462-4A12-8862-6C19AFEB4412}" destId="{29984743-878E-4C0F-9C1A-D66781F7FBFA}" srcOrd="6" destOrd="0" parTransId="{50AB96F0-27AB-4587-AAFC-AEAE0ED1540B}" sibTransId="{D8A950ED-CEFD-4DD0-BF8E-8F53E6D40043}"/>
    <dgm:cxn modelId="{A5B48218-1EE1-4E4C-B6ED-4DE40B02D722}" srcId="{FC102881-0462-4A12-8862-6C19AFEB4412}" destId="{86D394F9-7B99-4E0A-B490-08CE0F820472}" srcOrd="2" destOrd="0" parTransId="{4F3B4894-2535-442B-9CCF-A56ACC443AA8}" sibTransId="{5A357BF0-0E85-41A7-8214-37FF6D8DA80C}"/>
    <dgm:cxn modelId="{A8E6C3BF-3FDE-44A1-A4E0-8A710295A784}" srcId="{FC102881-0462-4A12-8862-6C19AFEB4412}" destId="{E36BF516-3CCE-413F-A80A-651A819ED832}" srcOrd="1" destOrd="0" parTransId="{18CF1E17-277D-4959-A90A-821BAC882227}" sibTransId="{A89BB085-8647-4064-A7EB-B1CB01115FDE}"/>
    <dgm:cxn modelId="{82991269-9215-474D-86F7-35BF6A2E42C3}" srcId="{FC102881-0462-4A12-8862-6C19AFEB4412}" destId="{6581BD4C-773A-42C9-96AF-0A68E5680274}" srcOrd="3" destOrd="0" parTransId="{3040B86F-1015-493E-9505-31812E986F72}" sibTransId="{A90460AB-BD79-4003-BA09-7CF974545C5A}"/>
    <dgm:cxn modelId="{0548E13A-B5DE-46AB-85D4-5B84935465FF}" srcId="{FC102881-0462-4A12-8862-6C19AFEB4412}" destId="{7A5DB447-E878-4053-B0C4-759E37E432EB}" srcOrd="0" destOrd="0" parTransId="{D3E46F7A-F889-4769-9AF7-3CB8912898FC}" sibTransId="{CAA4FFAE-E0A7-4FB0-B6F6-CB46B7716391}"/>
    <dgm:cxn modelId="{6C2B84C1-6917-47A2-B784-F5048E9B141E}" type="presOf" srcId="{E36BF516-3CCE-413F-A80A-651A819ED832}" destId="{F482AE45-2121-4CF2-B86C-E6CE89CB7D7F}" srcOrd="0" destOrd="0" presId="urn:microsoft.com/office/officeart/2005/8/layout/default#1"/>
    <dgm:cxn modelId="{AF1BF52A-A8E9-4B5C-B5D8-FDD180D302C9}" srcId="{FC102881-0462-4A12-8862-6C19AFEB4412}" destId="{D723AFB0-A684-4769-882E-6C649A6523DD}" srcOrd="8" destOrd="0" parTransId="{40B7A551-B82D-45C0-B961-FFC60CF48D06}" sibTransId="{D5907CB0-36F4-48D5-8089-B803E36CB5F6}"/>
    <dgm:cxn modelId="{A204E6F2-178B-40C5-9110-99EFAD230A7F}" srcId="{FC102881-0462-4A12-8862-6C19AFEB4412}" destId="{ACDBBF4F-DB5B-4530-BE8E-282FCEA76A2F}" srcOrd="4" destOrd="0" parTransId="{9497BE4E-7CD3-4970-AF5F-9A9AADAD1470}" sibTransId="{69350174-6D2F-4122-A30B-C7936C016EB9}"/>
    <dgm:cxn modelId="{1DB9C082-1D82-4D91-82CD-5C6126260C47}" type="presParOf" srcId="{88595A49-79B0-47C9-B85B-9E9709CF9958}" destId="{7A545821-B32B-443C-A7C7-A5986201830D}" srcOrd="0" destOrd="0" presId="urn:microsoft.com/office/officeart/2005/8/layout/default#1"/>
    <dgm:cxn modelId="{8A76099A-44E1-4B0B-A311-EDD67BD6A653}" type="presParOf" srcId="{88595A49-79B0-47C9-B85B-9E9709CF9958}" destId="{9A1B8302-4FD5-4D3C-9026-8E69B9FC9E22}" srcOrd="1" destOrd="0" presId="urn:microsoft.com/office/officeart/2005/8/layout/default#1"/>
    <dgm:cxn modelId="{2A4EE3D5-8B7C-4955-91A2-7AD4F2E2D9E3}" type="presParOf" srcId="{88595A49-79B0-47C9-B85B-9E9709CF9958}" destId="{F482AE45-2121-4CF2-B86C-E6CE89CB7D7F}" srcOrd="2" destOrd="0" presId="urn:microsoft.com/office/officeart/2005/8/layout/default#1"/>
    <dgm:cxn modelId="{4C6DA82C-0C91-47AC-9011-AD4CDB523E88}" type="presParOf" srcId="{88595A49-79B0-47C9-B85B-9E9709CF9958}" destId="{EB754476-9542-4C6B-9DA0-DB3B109ABF31}" srcOrd="3" destOrd="0" presId="urn:microsoft.com/office/officeart/2005/8/layout/default#1"/>
    <dgm:cxn modelId="{EAC27FA0-EE58-4AA2-BFD2-67D4D4CF8490}" type="presParOf" srcId="{88595A49-79B0-47C9-B85B-9E9709CF9958}" destId="{287D89E0-F1F3-4E1B-B3C1-A984FC048F45}" srcOrd="4" destOrd="0" presId="urn:microsoft.com/office/officeart/2005/8/layout/default#1"/>
    <dgm:cxn modelId="{1E180C0A-6184-425F-8188-883E8A2ABD58}" type="presParOf" srcId="{88595A49-79B0-47C9-B85B-9E9709CF9958}" destId="{321034EA-901D-4D59-A4D6-07FCEBF7D9A0}" srcOrd="5" destOrd="0" presId="urn:microsoft.com/office/officeart/2005/8/layout/default#1"/>
    <dgm:cxn modelId="{B0402D36-4970-4303-8573-145A7C8AB0BE}" type="presParOf" srcId="{88595A49-79B0-47C9-B85B-9E9709CF9958}" destId="{1677D32D-A7AA-40A3-A08E-653794BB2FC3}" srcOrd="6" destOrd="0" presId="urn:microsoft.com/office/officeart/2005/8/layout/default#1"/>
    <dgm:cxn modelId="{D28F7AB3-29A6-4BDD-A635-18DC3E69F69C}" type="presParOf" srcId="{88595A49-79B0-47C9-B85B-9E9709CF9958}" destId="{5E4A9C4B-5FC1-4597-9D1C-A5D07DDCCAE2}" srcOrd="7" destOrd="0" presId="urn:microsoft.com/office/officeart/2005/8/layout/default#1"/>
    <dgm:cxn modelId="{50AF9AD7-89C6-4354-AFEE-6C9D3B3D4F5A}" type="presParOf" srcId="{88595A49-79B0-47C9-B85B-9E9709CF9958}" destId="{4569601C-2DFD-446F-8D06-43E1930052A7}" srcOrd="8" destOrd="0" presId="urn:microsoft.com/office/officeart/2005/8/layout/default#1"/>
    <dgm:cxn modelId="{BF4629F1-B9E4-48BC-A501-B101111A7422}" type="presParOf" srcId="{88595A49-79B0-47C9-B85B-9E9709CF9958}" destId="{42CBD39A-B80F-4A88-B666-63AABE19D4D3}" srcOrd="9" destOrd="0" presId="urn:microsoft.com/office/officeart/2005/8/layout/default#1"/>
    <dgm:cxn modelId="{4B6331F9-C7CB-4678-8EF9-79926721BF58}" type="presParOf" srcId="{88595A49-79B0-47C9-B85B-9E9709CF9958}" destId="{CF96DDE8-B348-4593-817F-8153CA281AF7}" srcOrd="10" destOrd="0" presId="urn:microsoft.com/office/officeart/2005/8/layout/default#1"/>
    <dgm:cxn modelId="{907E71C7-AF65-4D53-B8DB-6A45E94DF7EB}" type="presParOf" srcId="{88595A49-79B0-47C9-B85B-9E9709CF9958}" destId="{8D9212A6-5A0B-4DD8-9FCF-FF07A64CA995}" srcOrd="11" destOrd="0" presId="urn:microsoft.com/office/officeart/2005/8/layout/default#1"/>
    <dgm:cxn modelId="{01E23B85-0618-4D81-9913-28B7977F7C11}" type="presParOf" srcId="{88595A49-79B0-47C9-B85B-9E9709CF9958}" destId="{A5501ED4-7545-4C75-AC08-E2E0B6E8302C}" srcOrd="12" destOrd="0" presId="urn:microsoft.com/office/officeart/2005/8/layout/default#1"/>
    <dgm:cxn modelId="{1702FAF1-BA08-457D-A077-9A302D4761A7}" type="presParOf" srcId="{88595A49-79B0-47C9-B85B-9E9709CF9958}" destId="{16B70BBE-C5B3-44D1-87E8-89F65596DC0D}" srcOrd="13" destOrd="0" presId="urn:microsoft.com/office/officeart/2005/8/layout/default#1"/>
    <dgm:cxn modelId="{C376F5DA-80EA-4B5D-85A7-A9582BDB17D0}" type="presParOf" srcId="{88595A49-79B0-47C9-B85B-9E9709CF9958}" destId="{A6773AC1-4D6B-496C-9BC7-A41B7E736EE5}" srcOrd="14" destOrd="0" presId="urn:microsoft.com/office/officeart/2005/8/layout/default#1"/>
    <dgm:cxn modelId="{2C0E8883-34A5-404F-9180-9DE79AB41019}" type="presParOf" srcId="{88595A49-79B0-47C9-B85B-9E9709CF9958}" destId="{5EE7DECD-E47B-48B7-8963-A7F958F78342}" srcOrd="15" destOrd="0" presId="urn:microsoft.com/office/officeart/2005/8/layout/default#1"/>
    <dgm:cxn modelId="{C5D6A5C9-06FC-417B-B6A5-AD60E477DB97}" type="presParOf" srcId="{88595A49-79B0-47C9-B85B-9E9709CF9958}" destId="{F8DB87E2-385B-476A-AE2D-50DC9BF185C6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545821-B32B-443C-A7C7-A5986201830D}">
      <dsp:nvSpPr>
        <dsp:cNvPr id="0" name=""/>
        <dsp:cNvSpPr/>
      </dsp:nvSpPr>
      <dsp:spPr>
        <a:xfrm>
          <a:off x="582645" y="1178"/>
          <a:ext cx="2174490" cy="13046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•Нормативное правовое регулирование и научно-методическая поддержка образования обучающихся с инвалидностью и с ОВЗ</a:t>
          </a:r>
          <a:endParaRPr lang="en-US" sz="1400" kern="1200" dirty="0"/>
        </a:p>
      </dsp:txBody>
      <dsp:txXfrm>
        <a:off x="582645" y="1178"/>
        <a:ext cx="2174490" cy="1304694"/>
      </dsp:txXfrm>
    </dsp:sp>
    <dsp:sp modelId="{F482AE45-2121-4CF2-B86C-E6CE89CB7D7F}">
      <dsp:nvSpPr>
        <dsp:cNvPr id="0" name=""/>
        <dsp:cNvSpPr/>
      </dsp:nvSpPr>
      <dsp:spPr>
        <a:xfrm>
          <a:off x="2974584" y="1178"/>
          <a:ext cx="2174490" cy="1304694"/>
        </a:xfrm>
        <a:prstGeom prst="rect">
          <a:avLst/>
        </a:prstGeom>
        <a:solidFill>
          <a:schemeClr val="accent2">
            <a:hueOff val="-181920"/>
            <a:satOff val="-10491"/>
            <a:lumOff val="1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•Внедрение новых организационно-управленческих решений в сфере образования обучающихся с инвалидностью,OB3</a:t>
          </a:r>
          <a:endParaRPr lang="en-US" sz="1400" kern="1200" dirty="0"/>
        </a:p>
      </dsp:txBody>
      <dsp:txXfrm>
        <a:off x="2974584" y="1178"/>
        <a:ext cx="2174490" cy="1304694"/>
      </dsp:txXfrm>
    </dsp:sp>
    <dsp:sp modelId="{287D89E0-F1F3-4E1B-B3C1-A984FC048F45}">
      <dsp:nvSpPr>
        <dsp:cNvPr id="0" name=""/>
        <dsp:cNvSpPr/>
      </dsp:nvSpPr>
      <dsp:spPr>
        <a:xfrm>
          <a:off x="5366524" y="1178"/>
          <a:ext cx="2174490" cy="1304694"/>
        </a:xfrm>
        <a:prstGeom prst="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•Создание учебно-методического и дидактического обеспечения образования обучающихся с инвалидностью, с ОВ3</a:t>
          </a:r>
          <a:endParaRPr lang="en-US" sz="1400" kern="1200" dirty="0"/>
        </a:p>
      </dsp:txBody>
      <dsp:txXfrm>
        <a:off x="5366524" y="1178"/>
        <a:ext cx="2174490" cy="1304694"/>
      </dsp:txXfrm>
    </dsp:sp>
    <dsp:sp modelId="{1677D32D-A7AA-40A3-A08E-653794BB2FC3}">
      <dsp:nvSpPr>
        <dsp:cNvPr id="0" name=""/>
        <dsp:cNvSpPr/>
      </dsp:nvSpPr>
      <dsp:spPr>
        <a:xfrm>
          <a:off x="7758464" y="1178"/>
          <a:ext cx="2174490" cy="1304694"/>
        </a:xfrm>
        <a:prstGeom prst="rect">
          <a:avLst/>
        </a:prstGeom>
        <a:solidFill>
          <a:schemeClr val="accent2">
            <a:hueOff val="-545761"/>
            <a:satOff val="-31473"/>
            <a:lumOff val="3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•Развитие инфраструктуры образования обучающихся с инвалидностью, с ОВ3</a:t>
          </a:r>
          <a:endParaRPr lang="en-US" sz="1400" kern="1200" dirty="0"/>
        </a:p>
      </dsp:txBody>
      <dsp:txXfrm>
        <a:off x="7758464" y="1178"/>
        <a:ext cx="2174490" cy="1304694"/>
      </dsp:txXfrm>
    </dsp:sp>
    <dsp:sp modelId="{4569601C-2DFD-446F-8D06-43E1930052A7}">
      <dsp:nvSpPr>
        <dsp:cNvPr id="0" name=""/>
        <dsp:cNvSpPr/>
      </dsp:nvSpPr>
      <dsp:spPr>
        <a:xfrm>
          <a:off x="582645" y="1523321"/>
          <a:ext cx="2174490" cy="1304694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•Развитие системы психолого-педагогического сопровождения образования обучающихся с инвалидностью, с ОВ3</a:t>
          </a:r>
          <a:endParaRPr lang="en-US" sz="1400" kern="1200" dirty="0"/>
        </a:p>
      </dsp:txBody>
      <dsp:txXfrm>
        <a:off x="582645" y="1523321"/>
        <a:ext cx="2174490" cy="1304694"/>
      </dsp:txXfrm>
    </dsp:sp>
    <dsp:sp modelId="{CF96DDE8-B348-4593-817F-8153CA281AF7}">
      <dsp:nvSpPr>
        <dsp:cNvPr id="0" name=""/>
        <dsp:cNvSpPr/>
      </dsp:nvSpPr>
      <dsp:spPr>
        <a:xfrm>
          <a:off x="2974584" y="1523321"/>
          <a:ext cx="2174490" cy="1304694"/>
        </a:xfrm>
        <a:prstGeom prst="rect">
          <a:avLst/>
        </a:prstGeom>
        <a:solidFill>
          <a:schemeClr val="accent2">
            <a:hueOff val="-909602"/>
            <a:satOff val="-52455"/>
            <a:lumOff val="5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•Развитие информационного пространства образования обучающихся с инвалидностью, с ОВЗ</a:t>
          </a:r>
          <a:endParaRPr lang="en-US" sz="1400" kern="1200" dirty="0"/>
        </a:p>
      </dsp:txBody>
      <dsp:txXfrm>
        <a:off x="2974584" y="1523321"/>
        <a:ext cx="2174490" cy="1304694"/>
      </dsp:txXfrm>
    </dsp:sp>
    <dsp:sp modelId="{A5501ED4-7545-4C75-AC08-E2E0B6E8302C}">
      <dsp:nvSpPr>
        <dsp:cNvPr id="0" name=""/>
        <dsp:cNvSpPr/>
      </dsp:nvSpPr>
      <dsp:spPr>
        <a:xfrm>
          <a:off x="5366524" y="1523321"/>
          <a:ext cx="2174490" cy="1304694"/>
        </a:xfrm>
        <a:prstGeom prst="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•Развитие кадрового обеспечения образования обучающихся с инвалидностью, с OBЗ</a:t>
          </a:r>
          <a:endParaRPr lang="en-US" sz="1400" kern="1200" dirty="0"/>
        </a:p>
      </dsp:txBody>
      <dsp:txXfrm>
        <a:off x="5366524" y="1523321"/>
        <a:ext cx="2174490" cy="1304694"/>
      </dsp:txXfrm>
    </dsp:sp>
    <dsp:sp modelId="{A6773AC1-4D6B-496C-9BC7-A41B7E736EE5}">
      <dsp:nvSpPr>
        <dsp:cNvPr id="0" name=""/>
        <dsp:cNvSpPr/>
      </dsp:nvSpPr>
      <dsp:spPr>
        <a:xfrm>
          <a:off x="7758464" y="1523321"/>
          <a:ext cx="2174490" cy="1304694"/>
        </a:xfrm>
        <a:prstGeom prst="rect">
          <a:avLst/>
        </a:prstGeom>
        <a:solidFill>
          <a:schemeClr val="accent2">
            <a:hueOff val="-1273443"/>
            <a:satOff val="-73437"/>
            <a:lumOff val="75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•Повышение качества образования обучающихся с инвалидностью, с ОВ3</a:t>
          </a:r>
          <a:endParaRPr lang="en-US" sz="1400" kern="1200" dirty="0"/>
        </a:p>
      </dsp:txBody>
      <dsp:txXfrm>
        <a:off x="7758464" y="1523321"/>
        <a:ext cx="2174490" cy="1304694"/>
      </dsp:txXfrm>
    </dsp:sp>
    <dsp:sp modelId="{F8DB87E2-385B-476A-AE2D-50DC9BF185C6}">
      <dsp:nvSpPr>
        <dsp:cNvPr id="0" name=""/>
        <dsp:cNvSpPr/>
      </dsp:nvSpPr>
      <dsp:spPr>
        <a:xfrm>
          <a:off x="4170554" y="3045465"/>
          <a:ext cx="2174490" cy="1304694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•Мониторинг и контроль исполнения законодательства в сфере образования обучающихся с инвалидностью, с ОВЗ</a:t>
          </a:r>
          <a:r>
            <a:rPr lang="ru-RU" sz="1400" kern="1200" dirty="0">
              <a:latin typeface="Calibri Light" panose="020F0302020204030204"/>
            </a:rPr>
            <a:t> </a:t>
          </a:r>
          <a:endParaRPr lang="en-US" sz="1400" kern="1200"/>
        </a:p>
      </dsp:txBody>
      <dsp:txXfrm>
        <a:off x="4170554" y="3045465"/>
        <a:ext cx="2174490" cy="1304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xmlns="" id="{59EF30C2-29AC-4A0D-BC0A-A679CF113E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13">
            <a:extLst>
              <a:ext uri="{FF2B5EF4-FFF2-40B4-BE49-F238E27FC236}">
                <a16:creationId xmlns:a16="http://schemas.microsoft.com/office/drawing/2014/main" xmlns="" id="{9C682A1A-5B2D-4111-BBD6-620165633E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93520" y="2744662"/>
            <a:ext cx="6589707" cy="2387600"/>
          </a:xfrm>
        </p:spPr>
        <p:txBody>
          <a:bodyPr>
            <a:normAutofit fontScale="90000"/>
          </a:bodyPr>
          <a:lstStyle/>
          <a:p>
            <a:pPr algn="r"/>
            <a:r>
              <a:rPr lang="ru-RU" sz="2400">
                <a:solidFill>
                  <a:srgbClr val="FFFFFF"/>
                </a:solidFill>
                <a:ea typeface="+mj-lt"/>
                <a:cs typeface="+mj-lt"/>
              </a:rPr>
              <a:t>Развитие инклюзивного общего и дополнительного образования, детского отдыха, создание специальных условий для обучающихся с ОВЗ и инвалидностью в образовательных организациях Березовского ГО на период </a:t>
            </a:r>
            <a:br>
              <a:rPr lang="ru-RU" sz="2400">
                <a:solidFill>
                  <a:srgbClr val="FFFFFF"/>
                </a:solidFill>
                <a:ea typeface="+mj-lt"/>
                <a:cs typeface="+mj-lt"/>
              </a:rPr>
            </a:br>
            <a:r>
              <a:rPr lang="ru-RU" sz="2400">
                <a:solidFill>
                  <a:srgbClr val="FFFFFF"/>
                </a:solidFill>
                <a:ea typeface="+mj-lt"/>
                <a:cs typeface="+mj-lt"/>
              </a:rPr>
              <a:t>до 2030 года</a:t>
            </a:r>
            <a:endParaRPr lang="ru-RU" sz="2400">
              <a:solidFill>
                <a:srgbClr val="FFFFFF"/>
              </a:solidFill>
              <a:ea typeface="Calibri Light"/>
              <a:cs typeface="Calibri Ligh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93520" y="5224337"/>
            <a:ext cx="6589707" cy="13294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  <a:ea typeface="+mn-lt"/>
                <a:cs typeface="+mn-lt"/>
              </a:rPr>
              <a:t>Муниципальное августовское педагогическое совещание – 2022</a:t>
            </a:r>
            <a:endParaRPr lang="ru-RU">
              <a:solidFill>
                <a:schemeClr val="tx1">
                  <a:lumMod val="95000"/>
                  <a:lumOff val="5000"/>
                </a:schemeClr>
              </a:solidFill>
              <a:highlight>
                <a:srgbClr val="FFFF00"/>
              </a:highlight>
              <a:ea typeface="Calibri"/>
              <a:cs typeface="Calibri"/>
            </a:endParaRPr>
          </a:p>
          <a:p>
            <a:pPr algn="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  <a:ea typeface="+mn-lt"/>
                <a:cs typeface="+mn-lt"/>
              </a:rPr>
              <a:t>Секция №4 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 </a:t>
            </a:r>
            <a:endParaRPr lang="ru-RU">
              <a:solidFill>
                <a:schemeClr val="tx1">
                  <a:lumMod val="95000"/>
                  <a:lumOff val="5000"/>
                </a:schemeClr>
              </a:solidFill>
              <a:ea typeface="Calibri"/>
              <a:cs typeface="Calibri"/>
            </a:endParaRPr>
          </a:p>
          <a:p>
            <a:pPr algn="r"/>
            <a:endParaRPr lang="ru-RU">
              <a:solidFill>
                <a:srgbClr val="FFFFFF"/>
              </a:solidFill>
              <a:ea typeface="Calibri"/>
              <a:cs typeface="Calibri"/>
            </a:endParaRPr>
          </a:p>
        </p:txBody>
      </p:sp>
      <p:cxnSp>
        <p:nvCxnSpPr>
          <p:cNvPr id="23" name="Straight Connector 11">
            <a:extLst>
              <a:ext uri="{FF2B5EF4-FFF2-40B4-BE49-F238E27FC236}">
                <a16:creationId xmlns:a16="http://schemas.microsoft.com/office/drawing/2014/main" xmlns="" id="{266A0658-1CC4-4B0D-AAB7-A702286AFB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: Shape 13">
            <a:extLst>
              <a:ext uri="{FF2B5EF4-FFF2-40B4-BE49-F238E27FC236}">
                <a16:creationId xmlns:a16="http://schemas.microsoft.com/office/drawing/2014/main" xmlns="" id="{A04F1504-431A-4D86-9091-AE7E4B3337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5" name="Freeform: Shape 15">
            <a:extLst>
              <a:ext uri="{FF2B5EF4-FFF2-40B4-BE49-F238E27FC236}">
                <a16:creationId xmlns:a16="http://schemas.microsoft.com/office/drawing/2014/main" xmlns="" id="{EA804283-B929-4503-802F-4585376E2B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AD3811F5-514E-49A4-B382-673ED228A4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067AD921-1CEE-4C1B-9AA3-C66D908DDD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xmlns="" id="{C36A08F5-3B56-47C5-A371-9187BE56E1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165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F13C74B1-5B17-4795-BED0-7140497B44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429FD6-E32A-4F51-59BB-79535396C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ru-RU" sz="5400">
                <a:ea typeface="+mj-lt"/>
                <a:cs typeface="+mj-lt"/>
              </a:rPr>
              <a:t>АООП (школы)</a:t>
            </a:r>
            <a:endParaRPr lang="ru-RU" sz="5400"/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xmlns="" id="{D4974D33-8DC5-464E-8C6D-BE58F0669C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FDE78447-416B-38D5-0260-B68E7E03B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endParaRPr lang="en-US" sz="220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8499D633-2AE7-F0F3-69B9-23676400CAF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1407" r="23427" b="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="" val="46997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316D3E-3ABC-9F8F-314E-D1C05782B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69" y="1153572"/>
            <a:ext cx="3613965" cy="4461163"/>
          </a:xfrm>
        </p:spPr>
        <p:txBody>
          <a:bodyPr>
            <a:normAutofit/>
          </a:bodyPr>
          <a:lstStyle/>
          <a:p>
            <a:r>
              <a:rPr lang="ru-RU" sz="3400" dirty="0">
                <a:solidFill>
                  <a:srgbClr val="FFFFFF"/>
                </a:solidFill>
                <a:ea typeface="+mj-lt"/>
                <a:cs typeface="+mj-lt"/>
              </a:rPr>
              <a:t>Наибольшее число обследованных ПМПК </a:t>
            </a:r>
            <a:br>
              <a:rPr lang="ru-RU" sz="3400" dirty="0">
                <a:solidFill>
                  <a:srgbClr val="FFFFFF"/>
                </a:solidFill>
                <a:ea typeface="+mj-lt"/>
                <a:cs typeface="+mj-lt"/>
              </a:rPr>
            </a:br>
            <a:r>
              <a:rPr lang="ru-RU" sz="3400" dirty="0">
                <a:solidFill>
                  <a:srgbClr val="FFFFFF"/>
                </a:solidFill>
                <a:ea typeface="+mj-lt"/>
                <a:cs typeface="+mj-lt"/>
              </a:rPr>
              <a:t>(по возрастным группам)</a:t>
            </a:r>
            <a:endParaRPr lang="ru-RU" sz="3400" dirty="0">
              <a:solidFill>
                <a:srgbClr val="FFFFFF"/>
              </a:solidFill>
            </a:endParaRP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04A61BC-4497-E7A0-7648-5ACCF0B6B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ru-RU" sz="4800" dirty="0">
                <a:ea typeface="+mn-lt"/>
                <a:cs typeface="+mn-lt"/>
              </a:rPr>
              <a:t>•3 года, 6 лет </a:t>
            </a:r>
            <a:r>
              <a:rPr lang="ru-RU" sz="4800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!</a:t>
            </a:r>
            <a:endParaRPr lang="ru-RU" sz="4800" dirty="0">
              <a:solidFill>
                <a:schemeClr val="accent2">
                  <a:lumMod val="75000"/>
                </a:schemeClr>
              </a:solidFill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ru-RU" sz="4800" dirty="0">
                <a:ea typeface="+mn-lt"/>
                <a:cs typeface="+mn-lt"/>
              </a:rPr>
              <a:t>•8, 11 лет</a:t>
            </a:r>
            <a:endParaRPr lang="ru-RU" sz="4800" dirty="0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ru-RU" sz="4800" dirty="0">
                <a:ea typeface="+mn-lt"/>
                <a:cs typeface="+mn-lt"/>
              </a:rPr>
              <a:t>•14</a:t>
            </a:r>
            <a:r>
              <a:rPr lang="ru-RU" sz="4800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!</a:t>
            </a:r>
            <a:r>
              <a:rPr lang="ru-RU" sz="4800" dirty="0">
                <a:ea typeface="+mn-lt"/>
                <a:cs typeface="+mn-lt"/>
              </a:rPr>
              <a:t> 15 лет </a:t>
            </a:r>
            <a:endParaRPr lang="ru-RU" sz="4800" dirty="0">
              <a:ea typeface="Calibri" panose="020F0502020204030204"/>
              <a:cs typeface="Calibri" panose="020F0502020204030204"/>
            </a:endParaRPr>
          </a:p>
          <a:p>
            <a:endParaRPr lang="ru-RU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225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2B97F24A-32CE-4C1C-A50D-3016B394D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A65F1F3-8BAB-2EE9-20DD-F0F573C5D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8" y="639520"/>
            <a:ext cx="3818198" cy="1719072"/>
          </a:xfrm>
        </p:spPr>
        <p:txBody>
          <a:bodyPr anchor="b">
            <a:normAutofit/>
          </a:bodyPr>
          <a:lstStyle/>
          <a:p>
            <a:r>
              <a:rPr lang="ru-RU" sz="3800" dirty="0">
                <a:ea typeface="+mj-lt"/>
                <a:cs typeface="+mj-lt"/>
              </a:rPr>
              <a:t>Сравнительный анализ </a:t>
            </a:r>
            <a:r>
              <a:rPr lang="ru-RU" sz="3800" dirty="0" smtClean="0">
                <a:ea typeface="+mj-lt"/>
                <a:cs typeface="+mj-lt"/>
              </a:rPr>
              <a:t/>
            </a:r>
            <a:br>
              <a:rPr lang="ru-RU" sz="3800" dirty="0" smtClean="0">
                <a:ea typeface="+mj-lt"/>
                <a:cs typeface="+mj-lt"/>
              </a:rPr>
            </a:br>
            <a:r>
              <a:rPr lang="ru-RU" sz="3800" dirty="0" smtClean="0">
                <a:ea typeface="+mj-lt"/>
                <a:cs typeface="+mj-lt"/>
              </a:rPr>
              <a:t>(</a:t>
            </a:r>
            <a:r>
              <a:rPr lang="ru-RU" sz="3800" dirty="0">
                <a:ea typeface="+mj-lt"/>
                <a:cs typeface="+mj-lt"/>
              </a:rPr>
              <a:t>ДОО и ПМПК)</a:t>
            </a:r>
            <a:endParaRPr lang="ru-RU" sz="3800" dirty="0"/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xmlns="" id="{CD8B4F24-440B-49E9-B85D-733523DC06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5ED9D79E-D1DE-C916-B5F7-2C5669EB2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endParaRPr lang="en-US" sz="220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4283478F-934D-301C-D0AE-A26C8DB8A54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54296" y="1530477"/>
            <a:ext cx="6903720" cy="3797045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xmlns="" val="425229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5DCB5928-DC7D-4612-9922-441966E156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xmlns="" id="{682C1161-1736-45EC-99B7-33F3CAE9D5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762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xmlns="" id="{84D4DDB8-B68F-45B0-9F62-C4279996F6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854BF5-0305-9482-5404-D7FC76B9E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24" y="1122363"/>
            <a:ext cx="4375217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Сравнительный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анализ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ОО и ПМПК)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57320B69-369E-EAEA-6664-358701E68B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81136" y="1590944"/>
            <a:ext cx="7442056" cy="409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018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E2B703B-46F9-481A-A605-82E2A828C4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B3B48DA-6DE4-6544-8C5C-A069E42F5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ru-RU" sz="3100">
                <a:solidFill>
                  <a:srgbClr val="FFFFFF"/>
                </a:solidFill>
                <a:ea typeface="+mj-lt"/>
                <a:cs typeface="+mj-lt"/>
              </a:rPr>
              <a:t>Из информационной карты по итогам реализации ФГОС НОО ОВЗ</a:t>
            </a:r>
            <a:endParaRPr lang="ru-RU" sz="3100">
              <a:solidFill>
                <a:srgbClr val="FFFFFF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F13BE4D7-0C3D-4906-B230-A1C5B4665C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D56D8233-C388-A389-4ED7-1FD2656434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02034815"/>
              </p:ext>
            </p:extLst>
          </p:nvPr>
        </p:nvGraphicFramePr>
        <p:xfrm>
          <a:off x="581186" y="1562745"/>
          <a:ext cx="11174289" cy="486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897">
                  <a:extLst>
                    <a:ext uri="{9D8B030D-6E8A-4147-A177-3AD203B41FA5}">
                      <a16:colId xmlns:a16="http://schemas.microsoft.com/office/drawing/2014/main" xmlns="" val="2793040885"/>
                    </a:ext>
                  </a:extLst>
                </a:gridCol>
                <a:gridCol w="6345071">
                  <a:extLst>
                    <a:ext uri="{9D8B030D-6E8A-4147-A177-3AD203B41FA5}">
                      <a16:colId xmlns:a16="http://schemas.microsoft.com/office/drawing/2014/main" xmlns="" val="4083694037"/>
                    </a:ext>
                  </a:extLst>
                </a:gridCol>
                <a:gridCol w="4221321">
                  <a:extLst>
                    <a:ext uri="{9D8B030D-6E8A-4147-A177-3AD203B41FA5}">
                      <a16:colId xmlns:a16="http://schemas.microsoft.com/office/drawing/2014/main" xmlns="" val="2450045386"/>
                    </a:ext>
                  </a:extLst>
                </a:gridCol>
              </a:tblGrid>
              <a:tr h="16213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6.1 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обучающихся с ОВЗ и инвалидностью в отдельных классах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24 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239317207"/>
                  </a:ext>
                </a:extLst>
              </a:tr>
              <a:tr h="16213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6.2 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обучающихся с ОВЗ и инвалидностью в инклюзивных классах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39 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008367932"/>
                  </a:ext>
                </a:extLst>
              </a:tr>
              <a:tr h="16213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7. 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Общее количество педагогических работников в МОО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620 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625901819"/>
                  </a:ext>
                </a:extLst>
              </a:tr>
              <a:tr h="32426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8. 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Количество педагогических работников в МОО, реализующих </a:t>
                      </a:r>
                      <a:br>
                        <a:rPr lang="ru-RU" sz="1100" kern="1200" dirty="0">
                          <a:effectLst/>
                          <a:latin typeface="Times New Roman"/>
                        </a:rPr>
                      </a:br>
                      <a:r>
                        <a:rPr lang="ru-RU" sz="1100" kern="1200" dirty="0">
                          <a:effectLst/>
                          <a:latin typeface="Times New Roman"/>
                        </a:rPr>
                        <a:t>ФГОС ОВЗ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358 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877373834"/>
                  </a:ext>
                </a:extLst>
              </a:tr>
              <a:tr h="486391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9. 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Количество педагогических работников в МОО, прошедших курсы повышения квалификации в 2021/2022 учебном году по вопросам реализации ФГОС ОВЗ, организации образования обучающихся с ОВЗ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152 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376809816"/>
                  </a:ext>
                </a:extLst>
              </a:tr>
              <a:tr h="16213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10. 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Количество руководящих работников в МОО,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54 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42808030"/>
                  </a:ext>
                </a:extLst>
              </a:tr>
              <a:tr h="498862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10.1 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7432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из них прошли повышение квалификации или переподготовку </a:t>
                      </a:r>
                      <a:br>
                        <a:rPr lang="ru-RU" sz="1100" kern="1200" dirty="0">
                          <a:effectLst/>
                          <a:latin typeface="Times New Roman"/>
                        </a:rPr>
                      </a:br>
                      <a:r>
                        <a:rPr lang="ru-RU" sz="1100" kern="1200" dirty="0">
                          <a:effectLst/>
                          <a:latin typeface="Times New Roman"/>
                        </a:rPr>
                        <a:t>по вопросам реализации ФГОС ОВЗ и организации работы </a:t>
                      </a:r>
                      <a:br>
                        <a:rPr lang="ru-RU" sz="1100" kern="1200" dirty="0">
                          <a:effectLst/>
                          <a:latin typeface="Times New Roman"/>
                        </a:rPr>
                      </a:br>
                      <a:r>
                        <a:rPr lang="ru-RU" sz="1100" kern="1200" dirty="0">
                          <a:effectLst/>
                          <a:latin typeface="Times New Roman"/>
                        </a:rPr>
                        <a:t>с детьми с ОВЗ в 2021/2022 учебном году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18 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85526135"/>
                  </a:ext>
                </a:extLst>
              </a:tr>
              <a:tr h="32426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11. 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7432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Общее количество в МОО специалистов психолого-педагогического и медицинского сопровождения,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76 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731622548"/>
                  </a:ext>
                </a:extLst>
              </a:tr>
              <a:tr h="16213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Liberation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7432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из них количество: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770532378"/>
                  </a:ext>
                </a:extLst>
              </a:tr>
              <a:tr h="16213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11.1 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7432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педагогов-психологов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20 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129487388"/>
                  </a:ext>
                </a:extLst>
              </a:tr>
              <a:tr h="16213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11.2 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7432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учителей-логопедов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17 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69585116"/>
                  </a:ext>
                </a:extLst>
              </a:tr>
              <a:tr h="16213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11.3 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7432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учителей-дефектологов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9 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132199113"/>
                  </a:ext>
                </a:extLst>
              </a:tr>
              <a:tr h="16213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11.4 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7432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сурдопедагогов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1 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136543276"/>
                  </a:ext>
                </a:extLst>
              </a:tr>
              <a:tr h="16213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11.5 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7432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тифлопедагогов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0 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985505861"/>
                  </a:ext>
                </a:extLst>
              </a:tr>
              <a:tr h="16213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11.6 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7432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err="1">
                          <a:effectLst/>
                          <a:latin typeface="Times New Roman"/>
                        </a:rPr>
                        <a:t>олигофренопедагогов</a:t>
                      </a:r>
                      <a:r>
                        <a:rPr lang="ru-RU" sz="1100" kern="1200" dirty="0">
                          <a:effectLst/>
                          <a:latin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2 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492917876"/>
                  </a:ext>
                </a:extLst>
              </a:tr>
              <a:tr h="16213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11.7 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7432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социальных педагогов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13 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658481514"/>
                  </a:ext>
                </a:extLst>
              </a:tr>
              <a:tr h="16213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11.8 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7432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тьюторов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6 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368797267"/>
                  </a:ext>
                </a:extLst>
              </a:tr>
              <a:tr h="16213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11.9 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7432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ассистентов (помощников)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2 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087978874"/>
                  </a:ext>
                </a:extLst>
              </a:tr>
              <a:tr h="16213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11.10 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7432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медицинских работников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2 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872708883"/>
                  </a:ext>
                </a:extLst>
              </a:tr>
              <a:tr h="16213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11.11 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7432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инструкторов по лечебной (адаптивной) физической культуре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2 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466495044"/>
                  </a:ext>
                </a:extLst>
              </a:tr>
              <a:tr h="486391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12. 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7432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Потребность в специалистах (указать должности специалистов и их количество)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педагогов-психологов-4,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/>
                        </a:rPr>
                        <a:t>учителей –дефектологов-6,учителей-логопедов-4,социальных педагогов-4,тьюторов-4.меицинских работников-2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923239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3886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5">
            <a:extLst>
              <a:ext uri="{FF2B5EF4-FFF2-40B4-BE49-F238E27FC236}">
                <a16:creationId xmlns:a16="http://schemas.microsoft.com/office/drawing/2014/main" xmlns="" id="{AE2B703B-46F9-481A-A605-82E2A828C4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3EE501-C457-6368-2A88-186A1F5D2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ru-RU" sz="3100" dirty="0">
                <a:solidFill>
                  <a:srgbClr val="FFFFFF"/>
                </a:solidFill>
                <a:ea typeface="+mj-lt"/>
                <a:cs typeface="+mj-lt"/>
              </a:rPr>
              <a:t>Направления Плана мероприятий </a:t>
            </a:r>
            <a:r>
              <a:rPr lang="ru-RU" sz="3100">
                <a:solidFill>
                  <a:srgbClr val="FFFFFF"/>
                </a:solidFill>
                <a:ea typeface="+mj-lt"/>
                <a:cs typeface="+mj-lt"/>
              </a:rPr>
              <a:t/>
            </a:r>
            <a:br>
              <a:rPr lang="ru-RU" sz="3100">
                <a:solidFill>
                  <a:srgbClr val="FFFFFF"/>
                </a:solidFill>
                <a:ea typeface="+mj-lt"/>
                <a:cs typeface="+mj-lt"/>
              </a:rPr>
            </a:br>
            <a:r>
              <a:rPr lang="ru-RU" sz="3100" dirty="0">
                <a:solidFill>
                  <a:srgbClr val="FFFFFF"/>
                </a:solidFill>
                <a:ea typeface="+mj-lt"/>
                <a:cs typeface="+mj-lt"/>
              </a:rPr>
              <a:t>(«дорожной карты»)</a:t>
            </a:r>
            <a:endParaRPr lang="ru-RU" sz="3100" dirty="0">
              <a:solidFill>
                <a:srgbClr val="FFFFFF"/>
              </a:solidFill>
            </a:endParaRPr>
          </a:p>
        </p:txBody>
      </p:sp>
      <p:sp>
        <p:nvSpPr>
          <p:cNvPr id="24" name="Rectangle: Rounded Corners 17">
            <a:extLst>
              <a:ext uri="{FF2B5EF4-FFF2-40B4-BE49-F238E27FC236}">
                <a16:creationId xmlns:a16="http://schemas.microsoft.com/office/drawing/2014/main" xmlns="" id="{F13BE4D7-0C3D-4906-B230-A1C5B4665C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xmlns="" id="{F84A0FCD-E2AB-C9D5-7916-91B2DB75B3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85591331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53216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3F138222-D274-4866-96E7-C3B1D6DA8C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xmlns="" id="{5888E255-D20B-4F26-B9DA-3DF036797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604789">
            <a:off x="675639" y="775849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3720C6-B49F-94A3-170D-A27D30125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512" y="1122363"/>
            <a:ext cx="5087631" cy="23876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3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Нормативно-правовая база образования детей с ОВЗ и инвалидностью</a:t>
            </a:r>
            <a:endParaRPr lang="en-US" sz="38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xmlns="" id="{02AD46D6-02D6-45B3-921C-F4033826EF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312790" y="5367348"/>
            <a:ext cx="616353" cy="59963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84DAF3AC-29DE-EB87-4C97-EEBB76E673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r="4" b="3065"/>
          <a:stretch/>
        </p:blipFill>
        <p:spPr>
          <a:xfrm>
            <a:off x="6492678" y="972920"/>
            <a:ext cx="5051479" cy="4896847"/>
          </a:xfrm>
          <a:custGeom>
            <a:avLst/>
            <a:gdLst/>
            <a:ahLst/>
            <a:cxnLst/>
            <a:rect l="l" t="t" r="r" b="b"/>
            <a:pathLst>
              <a:path w="5051479" h="5503900">
                <a:moveTo>
                  <a:pt x="151948" y="0"/>
                </a:moveTo>
                <a:lnTo>
                  <a:pt x="4899531" y="0"/>
                </a:lnTo>
                <a:cubicBezTo>
                  <a:pt x="4983450" y="0"/>
                  <a:pt x="5051479" y="68029"/>
                  <a:pt x="5051479" y="151948"/>
                </a:cubicBezTo>
                <a:lnTo>
                  <a:pt x="5051479" y="5351952"/>
                </a:lnTo>
                <a:cubicBezTo>
                  <a:pt x="5051479" y="5435871"/>
                  <a:pt x="4983450" y="5503900"/>
                  <a:pt x="4899531" y="5503900"/>
                </a:cubicBezTo>
                <a:lnTo>
                  <a:pt x="151948" y="5503900"/>
                </a:lnTo>
                <a:cubicBezTo>
                  <a:pt x="68029" y="5503900"/>
                  <a:pt x="0" y="5435871"/>
                  <a:pt x="0" y="5351952"/>
                </a:cubicBezTo>
                <a:lnTo>
                  <a:pt x="0" y="151948"/>
                </a:lnTo>
                <a:cubicBezTo>
                  <a:pt x="0" y="68029"/>
                  <a:pt x="68029" y="0"/>
                  <a:pt x="15194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="" val="282020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709F1D5-B0F1-4714-A239-E5B61C1619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228FB460-D3FF-4440-A020-05982A09E5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A969BF-4485-C0E7-EBFD-25C6F7F95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  <a:ea typeface="+mj-lt"/>
                <a:cs typeface="+mj-lt"/>
              </a:rPr>
              <a:t>Вопросы участникам секции</a:t>
            </a:r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4847E93-7DC1-4D4B-8829-B19AA7137C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5566D6E1-03A1-4D73-A4E0-35D74D568A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9F835A99-04AC-494A-A572-AFE8413CC9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xmlns="" id="{D0C39EFC-F797-FECD-FFE2-F706D3FFA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2600" dirty="0">
                <a:ea typeface="+mn-lt"/>
                <a:cs typeface="+mn-lt"/>
              </a:rPr>
              <a:t>1. Какие профессиональные дефициты испытывают работники ОО?</a:t>
            </a:r>
          </a:p>
          <a:p>
            <a:r>
              <a:rPr lang="ru-RU" sz="2600" dirty="0">
                <a:ea typeface="+mn-lt"/>
                <a:cs typeface="+mn-lt"/>
              </a:rPr>
              <a:t>2. Какую методическую помощь по реализации Плана хотели бы получить?</a:t>
            </a:r>
          </a:p>
          <a:p>
            <a:r>
              <a:rPr lang="ru-RU" sz="2600" dirty="0">
                <a:ea typeface="+mn-lt"/>
                <a:cs typeface="+mn-lt"/>
              </a:rPr>
              <a:t>3. Где бы хотели получить методическую и </a:t>
            </a:r>
            <a:r>
              <a:rPr lang="ru-RU" sz="2600" dirty="0" smtClean="0">
                <a:ea typeface="+mn-lt"/>
                <a:cs typeface="+mn-lt"/>
              </a:rPr>
              <a:t>консультативную </a:t>
            </a:r>
            <a:r>
              <a:rPr lang="ru-RU" sz="2600" dirty="0">
                <a:ea typeface="+mn-lt"/>
                <a:cs typeface="+mn-lt"/>
              </a:rPr>
              <a:t>помощь: ОПА, МРЦ, ТМПМПК, другие ОО, иные организации и структурные подразделения? </a:t>
            </a:r>
          </a:p>
          <a:p>
            <a:endParaRPr lang="ru-RU" sz="2600" dirty="0">
              <a:ea typeface="Calibri"/>
              <a:cs typeface="Calibri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7B786209-1B0B-4CA9-9BDD-F7327066A8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2D2964BB-484D-45AE-AD66-D407D06296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6691AC69-A76E-4DAB-B565-468B6B87AC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67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665DBBEF-238B-476B-96AB-8AAC3224EC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750FF33-E3AE-EB3E-1D3B-02813AFE5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068" y="716685"/>
            <a:ext cx="408842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kern="1200" dirty="0" err="1">
                <a:latin typeface="+mj-lt"/>
                <a:ea typeface="+mj-ea"/>
                <a:cs typeface="+mj-cs"/>
              </a:rPr>
              <a:t>Число</a:t>
            </a:r>
            <a:r>
              <a:rPr lang="en-US" sz="4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600" kern="1200" dirty="0" err="1">
                <a:latin typeface="+mj-lt"/>
                <a:ea typeface="+mj-ea"/>
                <a:cs typeface="+mj-cs"/>
              </a:rPr>
              <a:t>детей</a:t>
            </a:r>
            <a:r>
              <a:rPr lang="en-US" sz="4600" kern="1200" dirty="0">
                <a:latin typeface="+mj-lt"/>
                <a:ea typeface="+mj-ea"/>
                <a:cs typeface="+mj-cs"/>
              </a:rPr>
              <a:t> с ОВЗ</a:t>
            </a:r>
            <a:r>
              <a:rPr lang="en-US" sz="4600" dirty="0"/>
              <a:t/>
            </a:r>
            <a:br>
              <a:rPr lang="en-US" sz="4600" dirty="0"/>
            </a:br>
            <a:r>
              <a:rPr lang="en-US" sz="4600" dirty="0"/>
              <a:t> </a:t>
            </a:r>
            <a:r>
              <a:rPr lang="en-US" sz="4600" kern="1200" dirty="0">
                <a:latin typeface="+mj-lt"/>
                <a:ea typeface="+mj-ea"/>
                <a:cs typeface="+mj-cs"/>
              </a:rPr>
              <a:t>(</a:t>
            </a:r>
            <a:r>
              <a:rPr lang="en-US" sz="4600" kern="1200" dirty="0" err="1">
                <a:latin typeface="+mj-lt"/>
                <a:ea typeface="+mj-ea"/>
                <a:cs typeface="+mj-cs"/>
              </a:rPr>
              <a:t>по</a:t>
            </a:r>
            <a:r>
              <a:rPr lang="en-US" sz="4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600" kern="1200" dirty="0" err="1">
                <a:latin typeface="+mj-lt"/>
                <a:ea typeface="+mj-ea"/>
                <a:cs typeface="+mj-cs"/>
              </a:rPr>
              <a:t>уровням</a:t>
            </a:r>
            <a:r>
              <a:rPr lang="en-US" sz="4600" dirty="0"/>
              <a:t> </a:t>
            </a:r>
            <a:br>
              <a:rPr lang="en-US" sz="4600" dirty="0"/>
            </a:br>
            <a:r>
              <a:rPr lang="en-US" sz="4600" kern="1200" dirty="0" err="1">
                <a:latin typeface="+mj-lt"/>
                <a:ea typeface="+mj-ea"/>
                <a:cs typeface="+mj-cs"/>
              </a:rPr>
              <a:t>образования</a:t>
            </a:r>
            <a:r>
              <a:rPr lang="en-US" sz="4600" kern="1200" dirty="0">
                <a:latin typeface="+mj-lt"/>
                <a:ea typeface="+mj-ea"/>
                <a:cs typeface="+mj-cs"/>
              </a:rPr>
              <a:t>)</a:t>
            </a:r>
          </a:p>
        </p:txBody>
      </p:sp>
      <p:sp>
        <p:nvSpPr>
          <p:cNvPr id="20" name="sketch line">
            <a:extLst>
              <a:ext uri="{FF2B5EF4-FFF2-40B4-BE49-F238E27FC236}">
                <a16:creationId xmlns:a16="http://schemas.microsoft.com/office/drawing/2014/main" xmlns="" id="{3FCFB1DE-0B7E-48CC-BA90-B2AB0889F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50586AF6-2C75-9170-55C9-B79EB432E2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54296" y="989369"/>
            <a:ext cx="7214616" cy="485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608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2EB492CD-616E-47F8-933B-5E2D952A05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xmlns="" id="{59383CF9-23B5-4335-9B21-1791C4CF1C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8B4641-3F8D-535A-62A3-6DA05168D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 fontScale="90000"/>
          </a:bodyPr>
          <a:lstStyle/>
          <a:p>
            <a:r>
              <a:rPr lang="ru-RU" sz="3400">
                <a:ea typeface="+mj-lt"/>
                <a:cs typeface="+mj-lt"/>
              </a:rPr>
              <a:t>Число детей с ОВЗ (дошкольное образование)</a:t>
            </a:r>
            <a:endParaRPr lang="ru-RU" sz="340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0007FE00-9498-4706-B255-6437B0252C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D06118AA-8365-C92D-B382-AF893062304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4911" y="752564"/>
            <a:ext cx="5836431" cy="6048448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="" val="142062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A8908DB7-C3A6-4FCB-9820-CEE02B398C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3D4D3F-EB84-72BD-B123-BE9BF6B6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823"/>
            <a:ext cx="3419856" cy="5583148"/>
          </a:xfrm>
        </p:spPr>
        <p:txBody>
          <a:bodyPr anchor="ctr">
            <a:normAutofit/>
          </a:bodyPr>
          <a:lstStyle/>
          <a:p>
            <a:r>
              <a:rPr lang="ru-RU" sz="5400">
                <a:ea typeface="+mj-lt"/>
                <a:cs typeface="+mj-lt"/>
              </a:rPr>
              <a:t>Число детей с ОВЗ (школы)</a:t>
            </a:r>
            <a:endParaRPr lang="ru-RU" sz="5400"/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xmlns="" id="{535742DD-1B16-4E9D-B715-0D74B4574A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267200" y="630936"/>
            <a:ext cx="18288" cy="5590381"/>
          </a:xfrm>
          <a:custGeom>
            <a:avLst/>
            <a:gdLst>
              <a:gd name="connsiteX0" fmla="*/ 0 w 18288"/>
              <a:gd name="connsiteY0" fmla="*/ 0 h 5590381"/>
              <a:gd name="connsiteX1" fmla="*/ 18288 w 18288"/>
              <a:gd name="connsiteY1" fmla="*/ 0 h 5590381"/>
              <a:gd name="connsiteX2" fmla="*/ 18288 w 18288"/>
              <a:gd name="connsiteY2" fmla="*/ 754701 h 5590381"/>
              <a:gd name="connsiteX3" fmla="*/ 18288 w 18288"/>
              <a:gd name="connsiteY3" fmla="*/ 1565307 h 5590381"/>
              <a:gd name="connsiteX4" fmla="*/ 18288 w 18288"/>
              <a:gd name="connsiteY4" fmla="*/ 2152297 h 5590381"/>
              <a:gd name="connsiteX5" fmla="*/ 18288 w 18288"/>
              <a:gd name="connsiteY5" fmla="*/ 2906998 h 5590381"/>
              <a:gd name="connsiteX6" fmla="*/ 18288 w 18288"/>
              <a:gd name="connsiteY6" fmla="*/ 3549892 h 5590381"/>
              <a:gd name="connsiteX7" fmla="*/ 18288 w 18288"/>
              <a:gd name="connsiteY7" fmla="*/ 4080978 h 5590381"/>
              <a:gd name="connsiteX8" fmla="*/ 18288 w 18288"/>
              <a:gd name="connsiteY8" fmla="*/ 4835680 h 5590381"/>
              <a:gd name="connsiteX9" fmla="*/ 18288 w 18288"/>
              <a:gd name="connsiteY9" fmla="*/ 5590381 h 5590381"/>
              <a:gd name="connsiteX10" fmla="*/ 0 w 18288"/>
              <a:gd name="connsiteY10" fmla="*/ 5590381 h 5590381"/>
              <a:gd name="connsiteX11" fmla="*/ 0 w 18288"/>
              <a:gd name="connsiteY11" fmla="*/ 4835680 h 5590381"/>
              <a:gd name="connsiteX12" fmla="*/ 0 w 18288"/>
              <a:gd name="connsiteY12" fmla="*/ 4304593 h 5590381"/>
              <a:gd name="connsiteX13" fmla="*/ 0 w 18288"/>
              <a:gd name="connsiteY13" fmla="*/ 3773507 h 5590381"/>
              <a:gd name="connsiteX14" fmla="*/ 0 w 18288"/>
              <a:gd name="connsiteY14" fmla="*/ 3186517 h 5590381"/>
              <a:gd name="connsiteX15" fmla="*/ 0 w 18288"/>
              <a:gd name="connsiteY15" fmla="*/ 2487720 h 5590381"/>
              <a:gd name="connsiteX16" fmla="*/ 0 w 18288"/>
              <a:gd name="connsiteY16" fmla="*/ 1956633 h 5590381"/>
              <a:gd name="connsiteX17" fmla="*/ 0 w 18288"/>
              <a:gd name="connsiteY17" fmla="*/ 1425547 h 5590381"/>
              <a:gd name="connsiteX18" fmla="*/ 0 w 18288"/>
              <a:gd name="connsiteY18" fmla="*/ 614942 h 5590381"/>
              <a:gd name="connsiteX19" fmla="*/ 0 w 18288"/>
              <a:gd name="connsiteY19" fmla="*/ 0 h 559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288" h="5590381" fill="none" extrusionOk="0">
                <a:moveTo>
                  <a:pt x="0" y="0"/>
                </a:moveTo>
                <a:cubicBezTo>
                  <a:pt x="7726" y="-435"/>
                  <a:pt x="14198" y="437"/>
                  <a:pt x="18288" y="0"/>
                </a:cubicBezTo>
                <a:cubicBezTo>
                  <a:pt x="-5226" y="225076"/>
                  <a:pt x="46275" y="562283"/>
                  <a:pt x="18288" y="754701"/>
                </a:cubicBezTo>
                <a:cubicBezTo>
                  <a:pt x="-9699" y="947119"/>
                  <a:pt x="30081" y="1239251"/>
                  <a:pt x="18288" y="1565307"/>
                </a:cubicBezTo>
                <a:cubicBezTo>
                  <a:pt x="6495" y="1891363"/>
                  <a:pt x="7160" y="1999140"/>
                  <a:pt x="18288" y="2152297"/>
                </a:cubicBezTo>
                <a:cubicBezTo>
                  <a:pt x="29417" y="2305454"/>
                  <a:pt x="28705" y="2598333"/>
                  <a:pt x="18288" y="2906998"/>
                </a:cubicBezTo>
                <a:cubicBezTo>
                  <a:pt x="7871" y="3215663"/>
                  <a:pt x="35263" y="3327412"/>
                  <a:pt x="18288" y="3549892"/>
                </a:cubicBezTo>
                <a:cubicBezTo>
                  <a:pt x="1313" y="3772372"/>
                  <a:pt x="38561" y="3843836"/>
                  <a:pt x="18288" y="4080978"/>
                </a:cubicBezTo>
                <a:cubicBezTo>
                  <a:pt x="-1985" y="4318120"/>
                  <a:pt x="-3806" y="4511166"/>
                  <a:pt x="18288" y="4835680"/>
                </a:cubicBezTo>
                <a:cubicBezTo>
                  <a:pt x="40382" y="5160194"/>
                  <a:pt x="-13070" y="5401748"/>
                  <a:pt x="18288" y="5590381"/>
                </a:cubicBezTo>
                <a:cubicBezTo>
                  <a:pt x="12010" y="5589863"/>
                  <a:pt x="6799" y="5589982"/>
                  <a:pt x="0" y="5590381"/>
                </a:cubicBezTo>
                <a:cubicBezTo>
                  <a:pt x="-6480" y="5250523"/>
                  <a:pt x="-32148" y="5052531"/>
                  <a:pt x="0" y="4835680"/>
                </a:cubicBezTo>
                <a:cubicBezTo>
                  <a:pt x="32148" y="4618829"/>
                  <a:pt x="5352" y="4496374"/>
                  <a:pt x="0" y="4304593"/>
                </a:cubicBezTo>
                <a:cubicBezTo>
                  <a:pt x="-5352" y="4112812"/>
                  <a:pt x="9645" y="3919423"/>
                  <a:pt x="0" y="3773507"/>
                </a:cubicBezTo>
                <a:cubicBezTo>
                  <a:pt x="-9645" y="3627591"/>
                  <a:pt x="-10654" y="3330687"/>
                  <a:pt x="0" y="3186517"/>
                </a:cubicBezTo>
                <a:cubicBezTo>
                  <a:pt x="10654" y="3042347"/>
                  <a:pt x="18181" y="2635923"/>
                  <a:pt x="0" y="2487720"/>
                </a:cubicBezTo>
                <a:cubicBezTo>
                  <a:pt x="-18181" y="2339517"/>
                  <a:pt x="-7947" y="2113537"/>
                  <a:pt x="0" y="1956633"/>
                </a:cubicBezTo>
                <a:cubicBezTo>
                  <a:pt x="7947" y="1799729"/>
                  <a:pt x="-15145" y="1657735"/>
                  <a:pt x="0" y="1425547"/>
                </a:cubicBezTo>
                <a:cubicBezTo>
                  <a:pt x="15145" y="1193359"/>
                  <a:pt x="-23832" y="948054"/>
                  <a:pt x="0" y="614942"/>
                </a:cubicBezTo>
                <a:cubicBezTo>
                  <a:pt x="23832" y="281831"/>
                  <a:pt x="2816" y="129878"/>
                  <a:pt x="0" y="0"/>
                </a:cubicBezTo>
                <a:close/>
              </a:path>
              <a:path w="18288" h="5590381" stroke="0" extrusionOk="0">
                <a:moveTo>
                  <a:pt x="0" y="0"/>
                </a:moveTo>
                <a:cubicBezTo>
                  <a:pt x="5871" y="848"/>
                  <a:pt x="11713" y="-200"/>
                  <a:pt x="18288" y="0"/>
                </a:cubicBezTo>
                <a:cubicBezTo>
                  <a:pt x="41141" y="165299"/>
                  <a:pt x="3613" y="427555"/>
                  <a:pt x="18288" y="698798"/>
                </a:cubicBezTo>
                <a:cubicBezTo>
                  <a:pt x="32963" y="970041"/>
                  <a:pt x="19680" y="1226199"/>
                  <a:pt x="18288" y="1397595"/>
                </a:cubicBezTo>
                <a:cubicBezTo>
                  <a:pt x="16896" y="1568991"/>
                  <a:pt x="38798" y="1794517"/>
                  <a:pt x="18288" y="2152297"/>
                </a:cubicBezTo>
                <a:cubicBezTo>
                  <a:pt x="-2222" y="2510077"/>
                  <a:pt x="40846" y="2594424"/>
                  <a:pt x="18288" y="2739287"/>
                </a:cubicBezTo>
                <a:cubicBezTo>
                  <a:pt x="-4270" y="2884150"/>
                  <a:pt x="27117" y="3129706"/>
                  <a:pt x="18288" y="3493988"/>
                </a:cubicBezTo>
                <a:cubicBezTo>
                  <a:pt x="9459" y="3858270"/>
                  <a:pt x="54201" y="4041447"/>
                  <a:pt x="18288" y="4304593"/>
                </a:cubicBezTo>
                <a:cubicBezTo>
                  <a:pt x="-17625" y="4567740"/>
                  <a:pt x="49627" y="5149125"/>
                  <a:pt x="18288" y="5590381"/>
                </a:cubicBezTo>
                <a:cubicBezTo>
                  <a:pt x="10860" y="5590744"/>
                  <a:pt x="7568" y="5590157"/>
                  <a:pt x="0" y="5590381"/>
                </a:cubicBezTo>
                <a:cubicBezTo>
                  <a:pt x="36767" y="5266821"/>
                  <a:pt x="-16223" y="5116146"/>
                  <a:pt x="0" y="4835680"/>
                </a:cubicBezTo>
                <a:cubicBezTo>
                  <a:pt x="16223" y="4555214"/>
                  <a:pt x="-16316" y="4356490"/>
                  <a:pt x="0" y="4136882"/>
                </a:cubicBezTo>
                <a:cubicBezTo>
                  <a:pt x="16316" y="3917274"/>
                  <a:pt x="8005" y="3773465"/>
                  <a:pt x="0" y="3549892"/>
                </a:cubicBezTo>
                <a:cubicBezTo>
                  <a:pt x="-8005" y="3326319"/>
                  <a:pt x="27623" y="3052456"/>
                  <a:pt x="0" y="2851094"/>
                </a:cubicBezTo>
                <a:cubicBezTo>
                  <a:pt x="-27623" y="2649732"/>
                  <a:pt x="5614" y="2455815"/>
                  <a:pt x="0" y="2264104"/>
                </a:cubicBezTo>
                <a:cubicBezTo>
                  <a:pt x="-5614" y="2072393"/>
                  <a:pt x="22598" y="1990723"/>
                  <a:pt x="0" y="1733018"/>
                </a:cubicBezTo>
                <a:cubicBezTo>
                  <a:pt x="-22598" y="1475313"/>
                  <a:pt x="-6965" y="1369123"/>
                  <a:pt x="0" y="1090124"/>
                </a:cubicBezTo>
                <a:cubicBezTo>
                  <a:pt x="6965" y="811125"/>
                  <a:pt x="-19273" y="507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311409761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E230DDB1-5127-FC70-B29A-9A73203644A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28093" y="1372002"/>
            <a:ext cx="7746982" cy="4123396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DC393805-CACB-7E75-A7F5-29EA85533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4798577"/>
            <a:ext cx="6894576" cy="1428487"/>
          </a:xfrm>
        </p:spPr>
        <p:txBody>
          <a:bodyPr anchor="t">
            <a:normAutofit/>
          </a:bodyPr>
          <a:lstStyle/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xmlns="" val="282990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84ECDE7A-6944-466D-8FFE-149A29BA6B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B3420082-9415-44EC-802E-C77D71D59C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55A52C45-1FCB-4636-A80F-2849B8226C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06327F-DF3F-CEB6-38AF-31541629E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ru-RU" sz="4000">
                <a:ea typeface="+mj-lt"/>
                <a:cs typeface="+mj-lt"/>
              </a:rPr>
              <a:t>Число детей-инвалидов (по уровням)</a:t>
            </a:r>
            <a:endParaRPr lang="ru-RU" sz="40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768EB4DD-3704-43AD-92B3-C4E0C6EA92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8834" y="77079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ACEC4F7F-3371-089B-B746-E5CF80720A3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r="762"/>
          <a:stretch/>
        </p:blipFill>
        <p:spPr>
          <a:xfrm>
            <a:off x="2393558" y="1896838"/>
            <a:ext cx="7404702" cy="454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4596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DBC6133C-0615-4CE4-9132-37E609A9BD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587358-7CD4-3EE8-21A3-726022A51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4" y="525982"/>
            <a:ext cx="4282983" cy="1200361"/>
          </a:xfrm>
        </p:spPr>
        <p:txBody>
          <a:bodyPr anchor="b">
            <a:normAutofit fontScale="90000"/>
          </a:bodyPr>
          <a:lstStyle/>
          <a:p>
            <a:r>
              <a:rPr lang="ru-RU" sz="3100">
                <a:ea typeface="+mj-lt"/>
                <a:cs typeface="+mj-lt"/>
              </a:rPr>
              <a:t>Число детей-инвалидов (дошкольный уровень)</a:t>
            </a:r>
            <a:endParaRPr lang="ru-RU" sz="31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169CC832-2974-4E8D-90ED-3E2941BA73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55222F96-971A-4F90-B841-6BAB416C7A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8980754-6F4B-43C9-B9BE-127B6BED65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2C1BBA94-3F40-40AA-8BB9-E69E25E537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BA460BF6-DD69-5D15-1C62-64466D23766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42349" y="565017"/>
            <a:ext cx="6105882" cy="5353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10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A8908DB7-C3A6-4FCB-9820-CEE02B398C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843D35-3139-5200-5BE5-98C2A2C3D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8" y="640823"/>
            <a:ext cx="3809054" cy="5583148"/>
          </a:xfrm>
        </p:spPr>
        <p:txBody>
          <a:bodyPr anchor="ctr">
            <a:normAutofit/>
          </a:bodyPr>
          <a:lstStyle/>
          <a:p>
            <a:r>
              <a:rPr lang="ru-RU" sz="5400" dirty="0">
                <a:ea typeface="+mj-lt"/>
                <a:cs typeface="+mj-lt"/>
              </a:rPr>
              <a:t>Число детей-инвалидов (школы)</a:t>
            </a:r>
            <a:endParaRPr lang="ru-RU" sz="5400" dirty="0"/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xmlns="" id="{535742DD-1B16-4E9D-B715-0D74B4574A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267200" y="630936"/>
            <a:ext cx="18288" cy="5590381"/>
          </a:xfrm>
          <a:custGeom>
            <a:avLst/>
            <a:gdLst>
              <a:gd name="connsiteX0" fmla="*/ 0 w 18288"/>
              <a:gd name="connsiteY0" fmla="*/ 0 h 5590381"/>
              <a:gd name="connsiteX1" fmla="*/ 18288 w 18288"/>
              <a:gd name="connsiteY1" fmla="*/ 0 h 5590381"/>
              <a:gd name="connsiteX2" fmla="*/ 18288 w 18288"/>
              <a:gd name="connsiteY2" fmla="*/ 754701 h 5590381"/>
              <a:gd name="connsiteX3" fmla="*/ 18288 w 18288"/>
              <a:gd name="connsiteY3" fmla="*/ 1565307 h 5590381"/>
              <a:gd name="connsiteX4" fmla="*/ 18288 w 18288"/>
              <a:gd name="connsiteY4" fmla="*/ 2152297 h 5590381"/>
              <a:gd name="connsiteX5" fmla="*/ 18288 w 18288"/>
              <a:gd name="connsiteY5" fmla="*/ 2906998 h 5590381"/>
              <a:gd name="connsiteX6" fmla="*/ 18288 w 18288"/>
              <a:gd name="connsiteY6" fmla="*/ 3549892 h 5590381"/>
              <a:gd name="connsiteX7" fmla="*/ 18288 w 18288"/>
              <a:gd name="connsiteY7" fmla="*/ 4080978 h 5590381"/>
              <a:gd name="connsiteX8" fmla="*/ 18288 w 18288"/>
              <a:gd name="connsiteY8" fmla="*/ 4835680 h 5590381"/>
              <a:gd name="connsiteX9" fmla="*/ 18288 w 18288"/>
              <a:gd name="connsiteY9" fmla="*/ 5590381 h 5590381"/>
              <a:gd name="connsiteX10" fmla="*/ 0 w 18288"/>
              <a:gd name="connsiteY10" fmla="*/ 5590381 h 5590381"/>
              <a:gd name="connsiteX11" fmla="*/ 0 w 18288"/>
              <a:gd name="connsiteY11" fmla="*/ 4835680 h 5590381"/>
              <a:gd name="connsiteX12" fmla="*/ 0 w 18288"/>
              <a:gd name="connsiteY12" fmla="*/ 4304593 h 5590381"/>
              <a:gd name="connsiteX13" fmla="*/ 0 w 18288"/>
              <a:gd name="connsiteY13" fmla="*/ 3773507 h 5590381"/>
              <a:gd name="connsiteX14" fmla="*/ 0 w 18288"/>
              <a:gd name="connsiteY14" fmla="*/ 3186517 h 5590381"/>
              <a:gd name="connsiteX15" fmla="*/ 0 w 18288"/>
              <a:gd name="connsiteY15" fmla="*/ 2487720 h 5590381"/>
              <a:gd name="connsiteX16" fmla="*/ 0 w 18288"/>
              <a:gd name="connsiteY16" fmla="*/ 1956633 h 5590381"/>
              <a:gd name="connsiteX17" fmla="*/ 0 w 18288"/>
              <a:gd name="connsiteY17" fmla="*/ 1425547 h 5590381"/>
              <a:gd name="connsiteX18" fmla="*/ 0 w 18288"/>
              <a:gd name="connsiteY18" fmla="*/ 614942 h 5590381"/>
              <a:gd name="connsiteX19" fmla="*/ 0 w 18288"/>
              <a:gd name="connsiteY19" fmla="*/ 0 h 559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288" h="5590381" fill="none" extrusionOk="0">
                <a:moveTo>
                  <a:pt x="0" y="0"/>
                </a:moveTo>
                <a:cubicBezTo>
                  <a:pt x="7726" y="-435"/>
                  <a:pt x="14198" y="437"/>
                  <a:pt x="18288" y="0"/>
                </a:cubicBezTo>
                <a:cubicBezTo>
                  <a:pt x="-5226" y="225076"/>
                  <a:pt x="46275" y="562283"/>
                  <a:pt x="18288" y="754701"/>
                </a:cubicBezTo>
                <a:cubicBezTo>
                  <a:pt x="-9699" y="947119"/>
                  <a:pt x="30081" y="1239251"/>
                  <a:pt x="18288" y="1565307"/>
                </a:cubicBezTo>
                <a:cubicBezTo>
                  <a:pt x="6495" y="1891363"/>
                  <a:pt x="7160" y="1999140"/>
                  <a:pt x="18288" y="2152297"/>
                </a:cubicBezTo>
                <a:cubicBezTo>
                  <a:pt x="29417" y="2305454"/>
                  <a:pt x="28705" y="2598333"/>
                  <a:pt x="18288" y="2906998"/>
                </a:cubicBezTo>
                <a:cubicBezTo>
                  <a:pt x="7871" y="3215663"/>
                  <a:pt x="35263" y="3327412"/>
                  <a:pt x="18288" y="3549892"/>
                </a:cubicBezTo>
                <a:cubicBezTo>
                  <a:pt x="1313" y="3772372"/>
                  <a:pt x="38561" y="3843836"/>
                  <a:pt x="18288" y="4080978"/>
                </a:cubicBezTo>
                <a:cubicBezTo>
                  <a:pt x="-1985" y="4318120"/>
                  <a:pt x="-3806" y="4511166"/>
                  <a:pt x="18288" y="4835680"/>
                </a:cubicBezTo>
                <a:cubicBezTo>
                  <a:pt x="40382" y="5160194"/>
                  <a:pt x="-13070" y="5401748"/>
                  <a:pt x="18288" y="5590381"/>
                </a:cubicBezTo>
                <a:cubicBezTo>
                  <a:pt x="12010" y="5589863"/>
                  <a:pt x="6799" y="5589982"/>
                  <a:pt x="0" y="5590381"/>
                </a:cubicBezTo>
                <a:cubicBezTo>
                  <a:pt x="-6480" y="5250523"/>
                  <a:pt x="-32148" y="5052531"/>
                  <a:pt x="0" y="4835680"/>
                </a:cubicBezTo>
                <a:cubicBezTo>
                  <a:pt x="32148" y="4618829"/>
                  <a:pt x="5352" y="4496374"/>
                  <a:pt x="0" y="4304593"/>
                </a:cubicBezTo>
                <a:cubicBezTo>
                  <a:pt x="-5352" y="4112812"/>
                  <a:pt x="9645" y="3919423"/>
                  <a:pt x="0" y="3773507"/>
                </a:cubicBezTo>
                <a:cubicBezTo>
                  <a:pt x="-9645" y="3627591"/>
                  <a:pt x="-10654" y="3330687"/>
                  <a:pt x="0" y="3186517"/>
                </a:cubicBezTo>
                <a:cubicBezTo>
                  <a:pt x="10654" y="3042347"/>
                  <a:pt x="18181" y="2635923"/>
                  <a:pt x="0" y="2487720"/>
                </a:cubicBezTo>
                <a:cubicBezTo>
                  <a:pt x="-18181" y="2339517"/>
                  <a:pt x="-7947" y="2113537"/>
                  <a:pt x="0" y="1956633"/>
                </a:cubicBezTo>
                <a:cubicBezTo>
                  <a:pt x="7947" y="1799729"/>
                  <a:pt x="-15145" y="1657735"/>
                  <a:pt x="0" y="1425547"/>
                </a:cubicBezTo>
                <a:cubicBezTo>
                  <a:pt x="15145" y="1193359"/>
                  <a:pt x="-23832" y="948054"/>
                  <a:pt x="0" y="614942"/>
                </a:cubicBezTo>
                <a:cubicBezTo>
                  <a:pt x="23832" y="281831"/>
                  <a:pt x="2816" y="129878"/>
                  <a:pt x="0" y="0"/>
                </a:cubicBezTo>
                <a:close/>
              </a:path>
              <a:path w="18288" h="5590381" stroke="0" extrusionOk="0">
                <a:moveTo>
                  <a:pt x="0" y="0"/>
                </a:moveTo>
                <a:cubicBezTo>
                  <a:pt x="5871" y="848"/>
                  <a:pt x="11713" y="-200"/>
                  <a:pt x="18288" y="0"/>
                </a:cubicBezTo>
                <a:cubicBezTo>
                  <a:pt x="41141" y="165299"/>
                  <a:pt x="3613" y="427555"/>
                  <a:pt x="18288" y="698798"/>
                </a:cubicBezTo>
                <a:cubicBezTo>
                  <a:pt x="32963" y="970041"/>
                  <a:pt x="19680" y="1226199"/>
                  <a:pt x="18288" y="1397595"/>
                </a:cubicBezTo>
                <a:cubicBezTo>
                  <a:pt x="16896" y="1568991"/>
                  <a:pt x="38798" y="1794517"/>
                  <a:pt x="18288" y="2152297"/>
                </a:cubicBezTo>
                <a:cubicBezTo>
                  <a:pt x="-2222" y="2510077"/>
                  <a:pt x="40846" y="2594424"/>
                  <a:pt x="18288" y="2739287"/>
                </a:cubicBezTo>
                <a:cubicBezTo>
                  <a:pt x="-4270" y="2884150"/>
                  <a:pt x="27117" y="3129706"/>
                  <a:pt x="18288" y="3493988"/>
                </a:cubicBezTo>
                <a:cubicBezTo>
                  <a:pt x="9459" y="3858270"/>
                  <a:pt x="54201" y="4041447"/>
                  <a:pt x="18288" y="4304593"/>
                </a:cubicBezTo>
                <a:cubicBezTo>
                  <a:pt x="-17625" y="4567740"/>
                  <a:pt x="49627" y="5149125"/>
                  <a:pt x="18288" y="5590381"/>
                </a:cubicBezTo>
                <a:cubicBezTo>
                  <a:pt x="10860" y="5590744"/>
                  <a:pt x="7568" y="5590157"/>
                  <a:pt x="0" y="5590381"/>
                </a:cubicBezTo>
                <a:cubicBezTo>
                  <a:pt x="36767" y="5266821"/>
                  <a:pt x="-16223" y="5116146"/>
                  <a:pt x="0" y="4835680"/>
                </a:cubicBezTo>
                <a:cubicBezTo>
                  <a:pt x="16223" y="4555214"/>
                  <a:pt x="-16316" y="4356490"/>
                  <a:pt x="0" y="4136882"/>
                </a:cubicBezTo>
                <a:cubicBezTo>
                  <a:pt x="16316" y="3917274"/>
                  <a:pt x="8005" y="3773465"/>
                  <a:pt x="0" y="3549892"/>
                </a:cubicBezTo>
                <a:cubicBezTo>
                  <a:pt x="-8005" y="3326319"/>
                  <a:pt x="27623" y="3052456"/>
                  <a:pt x="0" y="2851094"/>
                </a:cubicBezTo>
                <a:cubicBezTo>
                  <a:pt x="-27623" y="2649732"/>
                  <a:pt x="5614" y="2455815"/>
                  <a:pt x="0" y="2264104"/>
                </a:cubicBezTo>
                <a:cubicBezTo>
                  <a:pt x="-5614" y="2072393"/>
                  <a:pt x="22598" y="1990723"/>
                  <a:pt x="0" y="1733018"/>
                </a:cubicBezTo>
                <a:cubicBezTo>
                  <a:pt x="-22598" y="1475313"/>
                  <a:pt x="-6965" y="1369123"/>
                  <a:pt x="0" y="1090124"/>
                </a:cubicBezTo>
                <a:cubicBezTo>
                  <a:pt x="6965" y="811125"/>
                  <a:pt x="-19273" y="507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311409761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7F353D84-BD44-E2EC-8167-251CDD52C08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314" y="1311676"/>
            <a:ext cx="7695321" cy="423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3158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xmlns="" id="{47942995-B07F-4636-9A06-C6A104B260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181512-4BBF-2E89-5E78-B4B56FCE3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2986546"/>
            <a:ext cx="5263283" cy="236177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АООП (дошкольный уровень)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032D8612-31EB-44CF-A1D0-14FD4C7054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F19A4A0F-1B59-4DB0-9764-D10936E987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F399A70F-F8CD-4992-9EF5-6CF15472E7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48F4FEDC-6D80-458C-A665-075D9B9500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B81933D1-5615-42C7-9C0B-4EB7105CCE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19C9EAEA-39D0-4B0E-A0EB-51E7B2674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49414D83-BC44-C2E0-9A38-3F505B79A38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1623" r="23211" b="1"/>
          <a:stretch/>
        </p:blipFill>
        <p:spPr>
          <a:xfrm>
            <a:off x="5949318" y="666728"/>
            <a:ext cx="5482348" cy="546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3812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444</Words>
  <Application>Microsoft Office PowerPoint</Application>
  <PresentationFormat>Произвольный</PresentationFormat>
  <Paragraphs>95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Развитие инклюзивного общего и дополнительного образования, детского отдыха, создание специальных условий для обучающихся с ОВЗ и инвалидностью в образовательных организациях Березовского ГО на период  до 2030 года</vt:lpstr>
      <vt:lpstr>Вопросы участникам секции</vt:lpstr>
      <vt:lpstr>Число детей с ОВЗ  (по уровням  образования)</vt:lpstr>
      <vt:lpstr>Число детей с ОВЗ (дошкольное образование)</vt:lpstr>
      <vt:lpstr>Число детей с ОВЗ (школы)</vt:lpstr>
      <vt:lpstr>Число детей-инвалидов (по уровням)</vt:lpstr>
      <vt:lpstr>Число детей-инвалидов (дошкольный уровень)</vt:lpstr>
      <vt:lpstr>Число детей-инвалидов (школы)</vt:lpstr>
      <vt:lpstr>АООП (дошкольный уровень)</vt:lpstr>
      <vt:lpstr>АООП (школы)</vt:lpstr>
      <vt:lpstr>Наибольшее число обследованных ПМПК  (по возрастным группам)</vt:lpstr>
      <vt:lpstr>Сравнительный анализ  (ДОО и ПМПК)</vt:lpstr>
      <vt:lpstr>Сравнительный анализ  (ОО и ПМПК)</vt:lpstr>
      <vt:lpstr>Из информационной карты по итогам реализации ФГОС НОО ОВЗ</vt:lpstr>
      <vt:lpstr>Направления Плана мероприятий  («дорожной карты»)</vt:lpstr>
      <vt:lpstr>Нормативно-правовая база образования детей с ОВЗ и инвалидностью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Дед Мороз</cp:lastModifiedBy>
  <cp:revision>139</cp:revision>
  <dcterms:created xsi:type="dcterms:W3CDTF">2022-08-28T07:06:47Z</dcterms:created>
  <dcterms:modified xsi:type="dcterms:W3CDTF">2022-08-29T04:08:46Z</dcterms:modified>
</cp:coreProperties>
</file>