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6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807" r:id="rId2"/>
    <p:sldId id="1094" r:id="rId3"/>
    <p:sldId id="1166" r:id="rId4"/>
    <p:sldId id="1081" r:id="rId5"/>
    <p:sldId id="1067" r:id="rId6"/>
    <p:sldId id="1065" r:id="rId7"/>
    <p:sldId id="1158" r:id="rId8"/>
    <p:sldId id="1068" r:id="rId9"/>
    <p:sldId id="1073" r:id="rId10"/>
    <p:sldId id="1160" r:id="rId11"/>
    <p:sldId id="1096" r:id="rId12"/>
    <p:sldId id="1138" r:id="rId13"/>
    <p:sldId id="1161" r:id="rId14"/>
    <p:sldId id="1162" r:id="rId15"/>
    <p:sldId id="1163" r:id="rId16"/>
    <p:sldId id="1164" r:id="rId17"/>
    <p:sldId id="1079" r:id="rId18"/>
    <p:sldId id="1168" r:id="rId19"/>
    <p:sldId id="1169" r:id="rId20"/>
    <p:sldId id="1139" r:id="rId21"/>
    <p:sldId id="1238" r:id="rId22"/>
    <p:sldId id="1133" r:id="rId23"/>
    <p:sldId id="1170" r:id="rId24"/>
    <p:sldId id="1171" r:id="rId25"/>
    <p:sldId id="1172" r:id="rId26"/>
    <p:sldId id="1099" r:id="rId27"/>
    <p:sldId id="1100" r:id="rId28"/>
    <p:sldId id="1101" r:id="rId29"/>
    <p:sldId id="1102" r:id="rId30"/>
    <p:sldId id="1103" r:id="rId31"/>
    <p:sldId id="1173" r:id="rId32"/>
    <p:sldId id="1147" r:id="rId33"/>
    <p:sldId id="1174" r:id="rId34"/>
    <p:sldId id="1175" r:id="rId35"/>
    <p:sldId id="1176" r:id="rId36"/>
    <p:sldId id="1177" r:id="rId37"/>
    <p:sldId id="1178" r:id="rId38"/>
    <p:sldId id="1179" r:id="rId39"/>
    <p:sldId id="1180" r:id="rId40"/>
    <p:sldId id="1181" r:id="rId41"/>
    <p:sldId id="1182" r:id="rId42"/>
    <p:sldId id="1183" r:id="rId43"/>
    <p:sldId id="1112" r:id="rId44"/>
    <p:sldId id="1141" r:id="rId45"/>
    <p:sldId id="1142" r:id="rId46"/>
    <p:sldId id="1143" r:id="rId47"/>
    <p:sldId id="1144" r:id="rId48"/>
    <p:sldId id="1186" r:id="rId49"/>
    <p:sldId id="1111" r:id="rId50"/>
    <p:sldId id="1145" r:id="rId51"/>
    <p:sldId id="1185" r:id="rId52"/>
    <p:sldId id="1187" r:id="rId53"/>
    <p:sldId id="1188" r:id="rId54"/>
    <p:sldId id="1189" r:id="rId55"/>
    <p:sldId id="1190" r:id="rId56"/>
    <p:sldId id="1191" r:id="rId57"/>
    <p:sldId id="1194" r:id="rId58"/>
    <p:sldId id="1195" r:id="rId59"/>
    <p:sldId id="1196" r:id="rId60"/>
    <p:sldId id="1197" r:id="rId61"/>
    <p:sldId id="1192" r:id="rId62"/>
    <p:sldId id="1193" r:id="rId63"/>
    <p:sldId id="1219" r:id="rId64"/>
    <p:sldId id="1198" r:id="rId65"/>
    <p:sldId id="1220" r:id="rId66"/>
    <p:sldId id="1221" r:id="rId67"/>
    <p:sldId id="1223" r:id="rId68"/>
    <p:sldId id="1226" r:id="rId69"/>
    <p:sldId id="1227" r:id="rId70"/>
    <p:sldId id="1228" r:id="rId71"/>
    <p:sldId id="1229" r:id="rId72"/>
    <p:sldId id="1230" r:id="rId73"/>
    <p:sldId id="1231" r:id="rId74"/>
    <p:sldId id="1232" r:id="rId75"/>
    <p:sldId id="1233" r:id="rId76"/>
    <p:sldId id="1234" r:id="rId77"/>
    <p:sldId id="1235" r:id="rId78"/>
    <p:sldId id="1236" r:id="rId79"/>
    <p:sldId id="1225" r:id="rId80"/>
    <p:sldId id="1218" r:id="rId81"/>
    <p:sldId id="1237" r:id="rId82"/>
    <p:sldId id="820" r:id="rId83"/>
    <p:sldId id="1124" r:id="rId84"/>
    <p:sldId id="1123" r:id="rId85"/>
    <p:sldId id="1122" r:id="rId86"/>
    <p:sldId id="1049" r:id="rId87"/>
    <p:sldId id="1130" r:id="rId88"/>
    <p:sldId id="1131" r:id="rId89"/>
    <p:sldId id="1088" r:id="rId90"/>
    <p:sldId id="1125" r:id="rId91"/>
  </p:sldIdLst>
  <p:sldSz cx="11880850" cy="7164388"/>
  <p:notesSz cx="6797675" cy="9926638"/>
  <p:defaultTextStyle>
    <a:defPPr>
      <a:defRPr lang="ru-RU"/>
    </a:defPPr>
    <a:lvl1pPr marL="0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284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569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853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137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422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706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990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275" algn="l" defTabSz="10425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7">
          <p15:clr>
            <a:srgbClr val="A4A3A4"/>
          </p15:clr>
        </p15:guide>
        <p15:guide id="2" pos="37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4" clrIdx="0"/>
  <p:cmAuthor id="1" name="Asus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FF99"/>
    <a:srgbClr val="FFFFCC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775" autoAdjust="0"/>
    <p:restoredTop sz="94006" autoAdjust="0"/>
  </p:normalViewPr>
  <p:slideViewPr>
    <p:cSldViewPr>
      <p:cViewPr varScale="1">
        <p:scale>
          <a:sx n="79" d="100"/>
          <a:sy n="79" d="100"/>
        </p:scale>
        <p:origin x="-1218" y="-90"/>
      </p:cViewPr>
      <p:guideLst>
        <p:guide orient="horz" pos="2257"/>
        <p:guide pos="37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74" y="53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!!&#1056;&#1040;&#1041;&#1054;&#1058;&#1040;\PISA_2015\PISA_2015MS\&#1060;&#1080;&#1085;&#1043;&#1088;&#1072;&#1084;&#1086;&#1090;&#1085;&#1086;&#1089;&#1090;&#1100;\&#1054;&#1090;&#1095;&#1077;&#1090;\!&#1059;&#1088;&#1086;&#1074;&#1085;&#1080;_&#1087;&#1088;&#1077;&#1076;&#1074;&#1072;&#1088;&#1080;&#1090;&#1077;&#1083;&#1100;&#1085;&#1099;&#1077;%20&#1088;&#1077;&#1079;&#1091;&#1083;&#1100;&#1090;&#1072;&#1090;&#109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!!&#1056;&#1040;&#1041;&#1054;&#1058;&#1040;\PISA_2015\PISA_2015MS\&#1060;&#1080;&#1085;&#1043;&#1088;&#1072;&#1084;&#1086;&#1090;&#1085;&#1086;&#1089;&#1090;&#1100;\&#1054;&#1090;&#1095;&#1077;&#1090;\!&#1059;&#1088;&#1086;&#1074;&#1085;&#1080;_&#1087;&#1088;&#1077;&#1076;&#1074;&#1072;&#1088;&#1080;&#1090;&#1077;&#1083;&#1100;&#1085;&#1099;&#1077;%20&#1088;&#1077;&#1079;&#1091;&#1083;&#1100;&#1090;&#1072;&#1090;&#1099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!!&#1056;&#1040;&#1041;&#1054;&#1058;&#1040;\PISA_2015\PISA_2015MS\&#1060;&#1080;&#1085;&#1043;&#1088;&#1072;&#1084;&#1086;&#1090;&#1085;&#1086;&#1089;&#1090;&#1100;\&#1054;&#1090;&#1095;&#1077;&#1090;\!&#1059;&#1088;&#1086;&#1074;&#1085;&#1080;_&#1087;&#1088;&#1077;&#1076;&#1074;&#1072;&#1088;&#1080;&#1090;&#1077;&#1083;&#1100;&#1085;&#1099;&#1077;%20&#1088;&#1077;&#1079;&#1091;&#1083;&#1100;&#1090;&#1072;&#1090;&#1099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!!&#1056;&#1040;&#1041;&#1054;&#1058;&#1040;\PISA_2015\PISA_2015MS\&#1060;&#1080;&#1085;&#1043;&#1088;&#1072;&#1084;&#1086;&#1090;&#1085;&#1086;&#1089;&#1090;&#1100;\&#1054;&#1090;&#1095;&#1077;&#1090;\!&#1059;&#1088;&#1086;&#1074;&#1085;&#1080;_&#1087;&#1088;&#1077;&#1076;&#1074;&#1072;&#1088;&#1080;&#1090;&#1077;&#1083;&#1100;&#1085;&#1099;&#1077;%20&#1088;&#1077;&#1079;&#1091;&#1083;&#1100;&#1090;&#1072;&#1090;&#1099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!!&#1056;&#1040;&#1041;&#1054;&#1058;&#1040;\PISA_2015\PISA_2015MS\&#1060;&#1080;&#1085;&#1043;&#1088;&#1072;&#1084;&#1086;&#1090;&#1085;&#1086;&#1089;&#1090;&#1100;\&#1054;&#1090;&#1095;&#1077;&#1090;\!&#1059;&#1088;&#1086;&#1074;&#1085;&#1080;_&#1087;&#1088;&#1077;&#1076;&#1074;&#1072;&#1088;&#1080;&#1090;&#1077;&#1083;&#1100;&#1085;&#1099;&#1077;%20&#1088;&#1077;&#1079;&#1091;&#1083;&#1100;&#1090;&#1072;&#1090;&#1099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46749122113297E-2"/>
          <c:y val="5.0396825396825891E-2"/>
          <c:w val="0.9565689286010024"/>
          <c:h val="0.872425753871230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617-481C-9A99-CA1BB09B6014}"/>
              </c:ext>
            </c:extLst>
          </c:dPt>
          <c:dLbls>
            <c:dLbl>
              <c:idx val="0"/>
              <c:layout>
                <c:manualLayout>
                  <c:x val="-8.6827354643551707E-2"/>
                  <c:y val="0.3443380744927491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 Black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617-481C-9A99-CA1BB09B60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277670320223511E-3"/>
                  <c:y val="0.376903381642515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17-481C-9A99-CA1BB09B601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FinLit!$U$36</c:f>
              <c:numCache>
                <c:formatCode>0</c:formatCode>
                <c:ptCount val="1"/>
                <c:pt idx="0">
                  <c:v>22.7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17-481C-9A99-CA1BB09B6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429584"/>
        <c:axId val="397430144"/>
      </c:barChart>
      <c:catAx>
        <c:axId val="397429584"/>
        <c:scaling>
          <c:orientation val="minMax"/>
        </c:scaling>
        <c:delete val="1"/>
        <c:axPos val="b"/>
        <c:majorTickMark val="out"/>
        <c:minorTickMark val="none"/>
        <c:tickLblPos val="none"/>
        <c:crossAx val="397430144"/>
        <c:crosses val="autoZero"/>
        <c:auto val="1"/>
        <c:lblAlgn val="ctr"/>
        <c:lblOffset val="100"/>
        <c:noMultiLvlLbl val="0"/>
      </c:catAx>
      <c:valAx>
        <c:axId val="397430144"/>
        <c:scaling>
          <c:orientation val="minMax"/>
          <c:max val="40"/>
          <c:min val="0"/>
        </c:scaling>
        <c:delete val="1"/>
        <c:axPos val="l"/>
        <c:majorGridlines>
          <c:spPr>
            <a:ln>
              <a:solidFill>
                <a:prstClr val="white">
                  <a:alpha val="0"/>
                </a:prst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one"/>
        <c:crossAx val="397429584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atin typeface="Arial Narrow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4674912211321E-2"/>
          <c:y val="5.0396825396825523E-2"/>
          <c:w val="0.9565689286010024"/>
          <c:h val="0.872425753871230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F6E-47AE-AC86-07A894447C06}"/>
              </c:ext>
            </c:extLst>
          </c:dPt>
          <c:dLbls>
            <c:dLbl>
              <c:idx val="0"/>
              <c:layout>
                <c:manualLayout>
                  <c:x val="-6.6464924382451801E-2"/>
                  <c:y val="0.250566719704561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F6E-47AE-AC86-07A894447C0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277670320223511E-3"/>
                  <c:y val="0.376903381642515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F6E-47AE-AC86-07A894447C0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FinLit!$U$39</c:f>
              <c:numCache>
                <c:formatCode>0</c:formatCode>
                <c:ptCount val="1"/>
                <c:pt idx="0">
                  <c:v>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6E-47AE-AC86-07A894447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5640192"/>
        <c:axId val="465640752"/>
      </c:barChart>
      <c:catAx>
        <c:axId val="465640192"/>
        <c:scaling>
          <c:orientation val="minMax"/>
        </c:scaling>
        <c:delete val="1"/>
        <c:axPos val="b"/>
        <c:majorTickMark val="out"/>
        <c:minorTickMark val="none"/>
        <c:tickLblPos val="none"/>
        <c:crossAx val="465640752"/>
        <c:crosses val="autoZero"/>
        <c:auto val="1"/>
        <c:lblAlgn val="ctr"/>
        <c:lblOffset val="100"/>
        <c:noMultiLvlLbl val="0"/>
      </c:catAx>
      <c:valAx>
        <c:axId val="465640752"/>
        <c:scaling>
          <c:orientation val="minMax"/>
          <c:max val="40"/>
          <c:min val="0"/>
        </c:scaling>
        <c:delete val="1"/>
        <c:axPos val="l"/>
        <c:majorGridlines>
          <c:spPr>
            <a:ln w="0">
              <a:solidFill>
                <a:sysClr val="window" lastClr="FFFFFF">
                  <a:alpha val="0"/>
                </a:sys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one"/>
        <c:crossAx val="465640192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atin typeface="Arial Narrow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4674912211321E-2"/>
          <c:y val="5.0396825396825523E-2"/>
          <c:w val="0.9565689286010024"/>
          <c:h val="0.872425753871230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A4B-4C57-9CA8-9F2D8D50BB45}"/>
              </c:ext>
            </c:extLst>
          </c:dPt>
          <c:dLbls>
            <c:dLbl>
              <c:idx val="0"/>
              <c:layout>
                <c:manualLayout>
                  <c:x val="-8.7074312096178524E-2"/>
                  <c:y val="0.171386647293709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A4B-4C57-9CA8-9F2D8D50BB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277670320223511E-3"/>
                  <c:y val="0.376903381642515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A4B-4C57-9CA8-9F2D8D50BB4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FinLit!$U$37</c:f>
              <c:numCache>
                <c:formatCode>0</c:formatCode>
                <c:ptCount val="1"/>
                <c:pt idx="0">
                  <c:v>32.200000000000003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4B-4C57-9CA8-9F2D8D50B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5642992"/>
        <c:axId val="465643552"/>
      </c:barChart>
      <c:catAx>
        <c:axId val="465642992"/>
        <c:scaling>
          <c:orientation val="minMax"/>
        </c:scaling>
        <c:delete val="1"/>
        <c:axPos val="b"/>
        <c:majorTickMark val="out"/>
        <c:minorTickMark val="none"/>
        <c:tickLblPos val="none"/>
        <c:crossAx val="465643552"/>
        <c:crosses val="autoZero"/>
        <c:auto val="1"/>
        <c:lblAlgn val="ctr"/>
        <c:lblOffset val="100"/>
        <c:noMultiLvlLbl val="0"/>
      </c:catAx>
      <c:valAx>
        <c:axId val="465643552"/>
        <c:scaling>
          <c:orientation val="minMax"/>
          <c:max val="40"/>
          <c:min val="0"/>
        </c:scaling>
        <c:delete val="1"/>
        <c:axPos val="l"/>
        <c:majorGridlines>
          <c:spPr>
            <a:ln>
              <a:solidFill>
                <a:sysClr val="window" lastClr="FFFFFF">
                  <a:alpha val="0"/>
                </a:sys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one"/>
        <c:crossAx val="465642992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atin typeface="Arial Narrow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938757655293067E-3"/>
          <c:y val="5.0396743885275534E-2"/>
          <c:w val="0.9565689286010024"/>
          <c:h val="0.872425753871230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72F-4555-85C2-A218A715A73E}"/>
              </c:ext>
            </c:extLst>
          </c:dPt>
          <c:dLbls>
            <c:dLbl>
              <c:idx val="0"/>
              <c:layout>
                <c:manualLayout>
                  <c:x val="-7.1030951621339072E-2"/>
                  <c:y val="0.364832717774393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72F-4555-85C2-A218A715A7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277670320223511E-3"/>
                  <c:y val="0.376903381642515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72F-4555-85C2-A218A715A73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FinLit!$U$38</c:f>
              <c:numCache>
                <c:formatCode>0</c:formatCode>
                <c:ptCount val="1"/>
                <c:pt idx="0">
                  <c:v>23.6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2F-4555-85C2-A218A715A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761024"/>
        <c:axId val="393761584"/>
      </c:barChart>
      <c:catAx>
        <c:axId val="393761024"/>
        <c:scaling>
          <c:orientation val="minMax"/>
        </c:scaling>
        <c:delete val="1"/>
        <c:axPos val="b"/>
        <c:majorTickMark val="out"/>
        <c:minorTickMark val="none"/>
        <c:tickLblPos val="none"/>
        <c:crossAx val="393761584"/>
        <c:crosses val="autoZero"/>
        <c:auto val="1"/>
        <c:lblAlgn val="ctr"/>
        <c:lblOffset val="100"/>
        <c:noMultiLvlLbl val="0"/>
      </c:catAx>
      <c:valAx>
        <c:axId val="393761584"/>
        <c:scaling>
          <c:orientation val="minMax"/>
          <c:max val="40"/>
          <c:min val="0"/>
        </c:scaling>
        <c:delete val="1"/>
        <c:axPos val="l"/>
        <c:majorGridlines>
          <c:spPr>
            <a:ln>
              <a:solidFill>
                <a:sysClr val="window" lastClr="FFFFFF">
                  <a:alpha val="0"/>
                </a:sys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one"/>
        <c:crossAx val="393761024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atin typeface="Arial Narrow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4674912211321E-2"/>
          <c:y val="5.0396825396825523E-2"/>
          <c:w val="0.9565689286010024"/>
          <c:h val="0.872425753871230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C8C-496A-A810-21C23CE9CF7F}"/>
              </c:ext>
            </c:extLst>
          </c:dPt>
          <c:dLbls>
            <c:dLbl>
              <c:idx val="0"/>
              <c:layout>
                <c:manualLayout>
                  <c:x val="-9.6267081435396071E-2"/>
                  <c:y val="0.267198355170539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8C-496A-A810-21C23CE9CF7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277670320223511E-3"/>
                  <c:y val="0.376903381642515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8C-496A-A810-21C23CE9CF7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FinLit!$U$39</c:f>
              <c:numCache>
                <c:formatCode>0</c:formatCode>
                <c:ptCount val="1"/>
                <c:pt idx="0">
                  <c:v>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8C-496A-A810-21C23CE9C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5719376"/>
        <c:axId val="465719936"/>
      </c:barChart>
      <c:catAx>
        <c:axId val="465719376"/>
        <c:scaling>
          <c:orientation val="minMax"/>
        </c:scaling>
        <c:delete val="1"/>
        <c:axPos val="b"/>
        <c:majorTickMark val="out"/>
        <c:minorTickMark val="none"/>
        <c:tickLblPos val="none"/>
        <c:crossAx val="465719936"/>
        <c:crosses val="autoZero"/>
        <c:auto val="1"/>
        <c:lblAlgn val="ctr"/>
        <c:lblOffset val="100"/>
        <c:noMultiLvlLbl val="0"/>
      </c:catAx>
      <c:valAx>
        <c:axId val="465719936"/>
        <c:scaling>
          <c:orientation val="minMax"/>
          <c:max val="40"/>
          <c:min val="0"/>
        </c:scaling>
        <c:delete val="1"/>
        <c:axPos val="l"/>
        <c:majorGridlines>
          <c:spPr>
            <a:ln w="0">
              <a:solidFill>
                <a:sysClr val="window" lastClr="FFFFFF">
                  <a:alpha val="0"/>
                </a:sys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one"/>
        <c:crossAx val="465719376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>
          <a:latin typeface="Arial Narrow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Недостаточный</c:v>
                </c:pt>
              </c:strCache>
            </c:strRef>
          </c:tx>
          <c:spPr>
            <a:solidFill>
              <a:srgbClr val="97341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Класс</c:v>
                </c:pt>
                <c:pt idx="1">
                  <c:v>Регион</c:v>
                </c:pt>
              </c:strCache>
            </c:strRef>
          </c:cat>
          <c:val>
            <c:numRef>
              <c:f>Лист1!$B$2:$C$2</c:f>
              <c:numCache>
                <c:formatCode>0.0%</c:formatCode>
                <c:ptCount val="2"/>
                <c:pt idx="0">
                  <c:v>0.26400000000000001</c:v>
                </c:pt>
                <c:pt idx="1">
                  <c:v>0.17500000000000004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F8-447D-BD22-335B708F4626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EC6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Класс</c:v>
                </c:pt>
                <c:pt idx="1">
                  <c:v>Регион</c:v>
                </c:pt>
              </c:strCache>
            </c:strRef>
          </c:cat>
          <c:val>
            <c:numRef>
              <c:f>Лист1!$B$3:$C$3</c:f>
              <c:numCache>
                <c:formatCode>0.0%</c:formatCode>
                <c:ptCount val="2"/>
                <c:pt idx="0">
                  <c:v>0.23400000000000001</c:v>
                </c:pt>
                <c:pt idx="1">
                  <c:v>0.31800000000000056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F8-447D-BD22-335B708F4626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1A33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Класс</c:v>
                </c:pt>
                <c:pt idx="1">
                  <c:v>Регион</c:v>
                </c:pt>
              </c:strCache>
            </c:strRef>
          </c:cat>
          <c:val>
            <c:numRef>
              <c:f>Лист1!$B$4:$C$4</c:f>
              <c:numCache>
                <c:formatCode>0.0%</c:formatCode>
                <c:ptCount val="2"/>
                <c:pt idx="0">
                  <c:v>0.3150000000000005</c:v>
                </c:pt>
                <c:pt idx="1">
                  <c:v>0.33600000000000063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F8-447D-BD22-335B708F4626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rgbClr val="6A9ED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Класс</c:v>
                </c:pt>
                <c:pt idx="1">
                  <c:v>Регион</c:v>
                </c:pt>
              </c:strCache>
            </c:strRef>
          </c:cat>
          <c:val>
            <c:numRef>
              <c:f>Лист1!$B$5:$C$5</c:f>
              <c:numCache>
                <c:formatCode>0.0%</c:formatCode>
                <c:ptCount val="2"/>
                <c:pt idx="0">
                  <c:v>0.15100000000000025</c:v>
                </c:pt>
                <c:pt idx="1">
                  <c:v>0.14600000000000021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3F8-447D-BD22-335B708F4626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296DA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Класс</c:v>
                </c:pt>
                <c:pt idx="1">
                  <c:v>Регион</c:v>
                </c:pt>
              </c:strCache>
            </c:strRef>
          </c:cat>
          <c:val>
            <c:numRef>
              <c:f>Лист1!$B$6:$C$6</c:f>
              <c:numCache>
                <c:formatCode>0.0%</c:formatCode>
                <c:ptCount val="2"/>
                <c:pt idx="0">
                  <c:v>3.500000000000001E-2</c:v>
                </c:pt>
                <c:pt idx="1">
                  <c:v>2.1999999999999999E-2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F8-447D-BD22-335B708F4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65608416"/>
        <c:axId val="465608976"/>
      </c:barChart>
      <c:catAx>
        <c:axId val="465608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608976"/>
        <c:crosses val="autoZero"/>
        <c:auto val="1"/>
        <c:lblAlgn val="ctr"/>
        <c:lblOffset val="100"/>
        <c:noMultiLvlLbl val="0"/>
      </c:catAx>
      <c:valAx>
        <c:axId val="465608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608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6B515-A397-4DFF-AC67-681F6C757FC6}" type="doc">
      <dgm:prSet loTypeId="urn:microsoft.com/office/officeart/2005/8/layout/radial4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50D26AD-B234-4C6E-B7A0-EFC84A5949E0}">
      <dgm:prSet phldrT="[Текст]" custT="1"/>
      <dgm:spPr/>
      <dgm:t>
        <a:bodyPr lIns="0" tIns="0" rIns="0" bIns="0"/>
        <a:lstStyle/>
        <a:p>
          <a:r>
            <a:rPr lang="ru-RU" sz="1900" b="1" dirty="0" smtClean="0">
              <a:latin typeface="Arial Narrow" panose="020B0606020202030204" pitchFamily="34" charset="0"/>
            </a:rPr>
            <a:t>Национальный инструментарий, разработанный по методологии  </a:t>
          </a:r>
          <a:r>
            <a:rPr lang="en-US" sz="3200" b="1" dirty="0" smtClean="0">
              <a:latin typeface="Arial Narrow" panose="020B0606020202030204" pitchFamily="34" charset="0"/>
            </a:rPr>
            <a:t>PISA</a:t>
          </a:r>
          <a:endParaRPr lang="ru-RU" sz="3200" b="1" dirty="0">
            <a:latin typeface="Arial Narrow" panose="020B0606020202030204" pitchFamily="34" charset="0"/>
          </a:endParaRPr>
        </a:p>
      </dgm:t>
    </dgm:pt>
    <dgm:pt modelId="{5CD5FBEB-75E0-4185-B16C-D8E37BF6FA95}" type="parTrans" cxnId="{1739C1FB-48AB-4E91-B8F2-F1FCBAA9EB5D}">
      <dgm:prSet/>
      <dgm:spPr/>
      <dgm:t>
        <a:bodyPr/>
        <a:lstStyle/>
        <a:p>
          <a:endParaRPr lang="ru-RU"/>
        </a:p>
      </dgm:t>
    </dgm:pt>
    <dgm:pt modelId="{CCDAA023-F7EB-4E47-94E7-CAAF4A1C17B0}" type="sibTrans" cxnId="{1739C1FB-48AB-4E91-B8F2-F1FCBAA9EB5D}">
      <dgm:prSet/>
      <dgm:spPr/>
      <dgm:t>
        <a:bodyPr/>
        <a:lstStyle/>
        <a:p>
          <a:endParaRPr lang="ru-RU"/>
        </a:p>
      </dgm:t>
    </dgm:pt>
    <dgm:pt modelId="{0F672CDD-E79B-4585-91D6-14A125EF5A91}">
      <dgm:prSet phldrT="[Текст]"/>
      <dgm:spPr/>
      <dgm:t>
        <a:bodyPr/>
        <a:lstStyle/>
        <a:p>
          <a:r>
            <a:rPr lang="ru-RU" b="1" dirty="0" smtClean="0"/>
            <a:t>Создание тренажеров</a:t>
          </a:r>
          <a:endParaRPr lang="ru-RU" b="1" dirty="0"/>
        </a:p>
      </dgm:t>
    </dgm:pt>
    <dgm:pt modelId="{64D087DE-056A-41B6-9C2F-B515D4AF79DD}" type="parTrans" cxnId="{127A1FE0-2940-4D13-A26D-519BBDBA8E93}">
      <dgm:prSet/>
      <dgm:spPr/>
      <dgm:t>
        <a:bodyPr/>
        <a:lstStyle/>
        <a:p>
          <a:endParaRPr lang="ru-RU"/>
        </a:p>
      </dgm:t>
    </dgm:pt>
    <dgm:pt modelId="{F9944CFA-1DA9-4EA8-9C6D-3E11BBFAB0CC}" type="sibTrans" cxnId="{127A1FE0-2940-4D13-A26D-519BBDBA8E93}">
      <dgm:prSet/>
      <dgm:spPr/>
      <dgm:t>
        <a:bodyPr/>
        <a:lstStyle/>
        <a:p>
          <a:endParaRPr lang="ru-RU"/>
        </a:p>
      </dgm:t>
    </dgm:pt>
    <dgm:pt modelId="{D8977808-C656-4BF2-9D73-F84E22C58744}">
      <dgm:prSet phldrT="[Текст]"/>
      <dgm:spPr/>
      <dgm:t>
        <a:bodyPr/>
        <a:lstStyle/>
        <a:p>
          <a:r>
            <a:rPr lang="ru-RU" b="1" dirty="0" smtClean="0"/>
            <a:t>Включение заданий в различные предметы</a:t>
          </a:r>
          <a:endParaRPr lang="ru-RU" b="1" dirty="0"/>
        </a:p>
      </dgm:t>
    </dgm:pt>
    <dgm:pt modelId="{5B29607D-233A-46BD-B69F-AEFE56B60445}" type="parTrans" cxnId="{69D6DA2E-BC7B-427D-8077-04CD498BED88}">
      <dgm:prSet/>
      <dgm:spPr/>
      <dgm:t>
        <a:bodyPr/>
        <a:lstStyle/>
        <a:p>
          <a:endParaRPr lang="ru-RU"/>
        </a:p>
      </dgm:t>
    </dgm:pt>
    <dgm:pt modelId="{FADAABEC-FE3D-458E-8347-7E91D5A879B2}" type="sibTrans" cxnId="{69D6DA2E-BC7B-427D-8077-04CD498BED88}">
      <dgm:prSet/>
      <dgm:spPr/>
      <dgm:t>
        <a:bodyPr/>
        <a:lstStyle/>
        <a:p>
          <a:endParaRPr lang="ru-RU"/>
        </a:p>
      </dgm:t>
    </dgm:pt>
    <dgm:pt modelId="{E5D0D1E4-AF5B-4EEF-97AB-4D0EA65EF8DE}">
      <dgm:prSet phldrT="[Текст]"/>
      <dgm:spPr/>
      <dgm:t>
        <a:bodyPr/>
        <a:lstStyle/>
        <a:p>
          <a:r>
            <a:rPr lang="ru-RU" b="1" dirty="0" smtClean="0"/>
            <a:t>Проведение оценочных процедур</a:t>
          </a:r>
          <a:endParaRPr lang="ru-RU" b="1" dirty="0"/>
        </a:p>
      </dgm:t>
    </dgm:pt>
    <dgm:pt modelId="{F7979ACD-608E-4B01-ACEE-5D2595F09064}" type="parTrans" cxnId="{C1380F10-823C-48F8-B02C-A8ABCEBC1FDB}">
      <dgm:prSet/>
      <dgm:spPr/>
      <dgm:t>
        <a:bodyPr/>
        <a:lstStyle/>
        <a:p>
          <a:endParaRPr lang="ru-RU"/>
        </a:p>
      </dgm:t>
    </dgm:pt>
    <dgm:pt modelId="{E4862E16-82B3-40F3-8858-F48871795A3C}" type="sibTrans" cxnId="{C1380F10-823C-48F8-B02C-A8ABCEBC1FDB}">
      <dgm:prSet/>
      <dgm:spPr/>
      <dgm:t>
        <a:bodyPr/>
        <a:lstStyle/>
        <a:p>
          <a:endParaRPr lang="ru-RU"/>
        </a:p>
      </dgm:t>
    </dgm:pt>
    <dgm:pt modelId="{0446437D-ACD1-4C98-A05F-E1DAACB23888}" type="pres">
      <dgm:prSet presAssocID="{60D6B515-A397-4DFF-AC67-681F6C757F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DB9A54-1048-4E87-B49B-0E6E934C6CE7}" type="pres">
      <dgm:prSet presAssocID="{650D26AD-B234-4C6E-B7A0-EFC84A5949E0}" presName="centerShape" presStyleLbl="node0" presStyleIdx="0" presStyleCnt="1" custLinFactNeighborX="-70055" custLinFactNeighborY="-19296"/>
      <dgm:spPr/>
      <dgm:t>
        <a:bodyPr/>
        <a:lstStyle/>
        <a:p>
          <a:endParaRPr lang="ru-RU"/>
        </a:p>
      </dgm:t>
    </dgm:pt>
    <dgm:pt modelId="{CD659E1A-517E-4C1A-9FA2-E71077B3274C}" type="pres">
      <dgm:prSet presAssocID="{64D087DE-056A-41B6-9C2F-B515D4AF79DD}" presName="parTrans" presStyleLbl="bgSibTrans2D1" presStyleIdx="0" presStyleCnt="3" custAng="10777594" custScaleX="43183" custLinFactNeighborX="-29050" custLinFactNeighborY="-27503"/>
      <dgm:spPr/>
      <dgm:t>
        <a:bodyPr/>
        <a:lstStyle/>
        <a:p>
          <a:endParaRPr lang="ru-RU"/>
        </a:p>
      </dgm:t>
    </dgm:pt>
    <dgm:pt modelId="{064C5C11-9EE0-41CE-BB44-2D39B1EBC6C1}" type="pres">
      <dgm:prSet presAssocID="{0F672CDD-E79B-4585-91D6-14A125EF5A91}" presName="node" presStyleLbl="node1" presStyleIdx="0" presStyleCnt="3" custScaleX="82956" custScaleY="85251" custRadScaleRad="35979" custRadScaleInc="-77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364DB-DEF1-4B33-A8F7-0A698210C0CC}" type="pres">
      <dgm:prSet presAssocID="{5B29607D-233A-46BD-B69F-AEFE56B60445}" presName="parTrans" presStyleLbl="bgSibTrans2D1" presStyleIdx="1" presStyleCnt="3" custAng="10879404" custScaleX="44165" custLinFactNeighborX="-26102" custLinFactNeighborY="48302"/>
      <dgm:spPr/>
      <dgm:t>
        <a:bodyPr/>
        <a:lstStyle/>
        <a:p>
          <a:endParaRPr lang="ru-RU"/>
        </a:p>
      </dgm:t>
    </dgm:pt>
    <dgm:pt modelId="{052BD309-77CA-452F-B077-98E62419AD72}" type="pres">
      <dgm:prSet presAssocID="{D8977808-C656-4BF2-9D73-F84E22C58744}" presName="node" presStyleLbl="node1" presStyleIdx="1" presStyleCnt="3" custScaleX="82956" custScaleY="85251" custRadScaleRad="104616" custRadScaleInc="-32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03C11-4BE4-40FC-A881-5BF14743A104}" type="pres">
      <dgm:prSet presAssocID="{F7979ACD-608E-4B01-ACEE-5D2595F09064}" presName="parTrans" presStyleLbl="bgSibTrans2D1" presStyleIdx="2" presStyleCnt="3" custAng="10808111" custScaleX="38141" custLinFactNeighborX="-30690" custLinFactNeighborY="4469"/>
      <dgm:spPr/>
      <dgm:t>
        <a:bodyPr/>
        <a:lstStyle/>
        <a:p>
          <a:endParaRPr lang="ru-RU"/>
        </a:p>
      </dgm:t>
    </dgm:pt>
    <dgm:pt modelId="{11D3BD94-5A6F-4BAE-819D-B4EEBED9C47F}" type="pres">
      <dgm:prSet presAssocID="{E5D0D1E4-AF5B-4EEF-97AB-4D0EA65EF8DE}" presName="node" presStyleLbl="node1" presStyleIdx="2" presStyleCnt="3" custScaleX="82956" custScaleY="85251" custRadScaleRad="57676" custRadScaleInc="-154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0A6E4B-52D7-4020-ACA4-AD6DE0295DE0}" type="presOf" srcId="{E5D0D1E4-AF5B-4EEF-97AB-4D0EA65EF8DE}" destId="{11D3BD94-5A6F-4BAE-819D-B4EEBED9C47F}" srcOrd="0" destOrd="0" presId="urn:microsoft.com/office/officeart/2005/8/layout/radial4"/>
    <dgm:cxn modelId="{4DFFDCEC-91BF-4083-95C7-1226251B10D1}" type="presOf" srcId="{60D6B515-A397-4DFF-AC67-681F6C757FC6}" destId="{0446437D-ACD1-4C98-A05F-E1DAACB23888}" srcOrd="0" destOrd="0" presId="urn:microsoft.com/office/officeart/2005/8/layout/radial4"/>
    <dgm:cxn modelId="{7FADC1C5-D551-4722-9022-72144B8E41FC}" type="presOf" srcId="{5B29607D-233A-46BD-B69F-AEFE56B60445}" destId="{BAB364DB-DEF1-4B33-A8F7-0A698210C0CC}" srcOrd="0" destOrd="0" presId="urn:microsoft.com/office/officeart/2005/8/layout/radial4"/>
    <dgm:cxn modelId="{73B6DA4F-E894-425E-B42B-9C642B3ACE0F}" type="presOf" srcId="{650D26AD-B234-4C6E-B7A0-EFC84A5949E0}" destId="{89DB9A54-1048-4E87-B49B-0E6E934C6CE7}" srcOrd="0" destOrd="0" presId="urn:microsoft.com/office/officeart/2005/8/layout/radial4"/>
    <dgm:cxn modelId="{C1380F10-823C-48F8-B02C-A8ABCEBC1FDB}" srcId="{650D26AD-B234-4C6E-B7A0-EFC84A5949E0}" destId="{E5D0D1E4-AF5B-4EEF-97AB-4D0EA65EF8DE}" srcOrd="2" destOrd="0" parTransId="{F7979ACD-608E-4B01-ACEE-5D2595F09064}" sibTransId="{E4862E16-82B3-40F3-8858-F48871795A3C}"/>
    <dgm:cxn modelId="{1739C1FB-48AB-4E91-B8F2-F1FCBAA9EB5D}" srcId="{60D6B515-A397-4DFF-AC67-681F6C757FC6}" destId="{650D26AD-B234-4C6E-B7A0-EFC84A5949E0}" srcOrd="0" destOrd="0" parTransId="{5CD5FBEB-75E0-4185-B16C-D8E37BF6FA95}" sibTransId="{CCDAA023-F7EB-4E47-94E7-CAAF4A1C17B0}"/>
    <dgm:cxn modelId="{D6EC5439-FA58-4A92-9687-19AA2A51CC91}" type="presOf" srcId="{D8977808-C656-4BF2-9D73-F84E22C58744}" destId="{052BD309-77CA-452F-B077-98E62419AD72}" srcOrd="0" destOrd="0" presId="urn:microsoft.com/office/officeart/2005/8/layout/radial4"/>
    <dgm:cxn modelId="{7D6C9C5B-69DE-4F75-99F2-00CB897B6E44}" type="presOf" srcId="{64D087DE-056A-41B6-9C2F-B515D4AF79DD}" destId="{CD659E1A-517E-4C1A-9FA2-E71077B3274C}" srcOrd="0" destOrd="0" presId="urn:microsoft.com/office/officeart/2005/8/layout/radial4"/>
    <dgm:cxn modelId="{5A522B98-5DDD-4505-BF22-417BA8753FE2}" type="presOf" srcId="{0F672CDD-E79B-4585-91D6-14A125EF5A91}" destId="{064C5C11-9EE0-41CE-BB44-2D39B1EBC6C1}" srcOrd="0" destOrd="0" presId="urn:microsoft.com/office/officeart/2005/8/layout/radial4"/>
    <dgm:cxn modelId="{62B734BA-733A-4EFF-9025-E46B4C3CD4BF}" type="presOf" srcId="{F7979ACD-608E-4B01-ACEE-5D2595F09064}" destId="{0BE03C11-4BE4-40FC-A881-5BF14743A104}" srcOrd="0" destOrd="0" presId="urn:microsoft.com/office/officeart/2005/8/layout/radial4"/>
    <dgm:cxn modelId="{69D6DA2E-BC7B-427D-8077-04CD498BED88}" srcId="{650D26AD-B234-4C6E-B7A0-EFC84A5949E0}" destId="{D8977808-C656-4BF2-9D73-F84E22C58744}" srcOrd="1" destOrd="0" parTransId="{5B29607D-233A-46BD-B69F-AEFE56B60445}" sibTransId="{FADAABEC-FE3D-458E-8347-7E91D5A879B2}"/>
    <dgm:cxn modelId="{127A1FE0-2940-4D13-A26D-519BBDBA8E93}" srcId="{650D26AD-B234-4C6E-B7A0-EFC84A5949E0}" destId="{0F672CDD-E79B-4585-91D6-14A125EF5A91}" srcOrd="0" destOrd="0" parTransId="{64D087DE-056A-41B6-9C2F-B515D4AF79DD}" sibTransId="{F9944CFA-1DA9-4EA8-9C6D-3E11BBFAB0CC}"/>
    <dgm:cxn modelId="{5879299C-C13B-4C75-813F-6BC954851F93}" type="presParOf" srcId="{0446437D-ACD1-4C98-A05F-E1DAACB23888}" destId="{89DB9A54-1048-4E87-B49B-0E6E934C6CE7}" srcOrd="0" destOrd="0" presId="urn:microsoft.com/office/officeart/2005/8/layout/radial4"/>
    <dgm:cxn modelId="{04CD2AC2-CCC6-4133-9BDB-E69924092482}" type="presParOf" srcId="{0446437D-ACD1-4C98-A05F-E1DAACB23888}" destId="{CD659E1A-517E-4C1A-9FA2-E71077B3274C}" srcOrd="1" destOrd="0" presId="urn:microsoft.com/office/officeart/2005/8/layout/radial4"/>
    <dgm:cxn modelId="{C93AAD4C-460D-42FB-A056-48D9DC1238F3}" type="presParOf" srcId="{0446437D-ACD1-4C98-A05F-E1DAACB23888}" destId="{064C5C11-9EE0-41CE-BB44-2D39B1EBC6C1}" srcOrd="2" destOrd="0" presId="urn:microsoft.com/office/officeart/2005/8/layout/radial4"/>
    <dgm:cxn modelId="{FA8C6C31-92CF-47BD-BA13-EB9169719F35}" type="presParOf" srcId="{0446437D-ACD1-4C98-A05F-E1DAACB23888}" destId="{BAB364DB-DEF1-4B33-A8F7-0A698210C0CC}" srcOrd="3" destOrd="0" presId="urn:microsoft.com/office/officeart/2005/8/layout/radial4"/>
    <dgm:cxn modelId="{037C7722-52E7-4FCA-9D8E-D3A038E6B4CB}" type="presParOf" srcId="{0446437D-ACD1-4C98-A05F-E1DAACB23888}" destId="{052BD309-77CA-452F-B077-98E62419AD72}" srcOrd="4" destOrd="0" presId="urn:microsoft.com/office/officeart/2005/8/layout/radial4"/>
    <dgm:cxn modelId="{E60D9654-33CD-4F2D-8B11-32C427CAE575}" type="presParOf" srcId="{0446437D-ACD1-4C98-A05F-E1DAACB23888}" destId="{0BE03C11-4BE4-40FC-A881-5BF14743A104}" srcOrd="5" destOrd="0" presId="urn:microsoft.com/office/officeart/2005/8/layout/radial4"/>
    <dgm:cxn modelId="{32E90C11-4555-4FA8-A07E-79DA9348FD99}" type="presParOf" srcId="{0446437D-ACD1-4C98-A05F-E1DAACB23888}" destId="{11D3BD94-5A6F-4BAE-819D-B4EEBED9C47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AE8C0C-8818-41AD-A0A0-A12C70333244}" type="doc">
      <dgm:prSet loTypeId="urn:microsoft.com/office/officeart/2005/8/layout/vList6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9241C59-6A97-4B5E-BE61-E78134411CD4}">
      <dgm:prSet phldrT="[Текст]"/>
      <dgm:spPr/>
      <dgm:t>
        <a:bodyPr/>
        <a:lstStyle/>
        <a:p>
          <a:r>
            <a:rPr lang="ru-RU" b="1" dirty="0" smtClean="0"/>
            <a:t>Подготовка учителей  </a:t>
          </a:r>
          <a:r>
            <a:rPr lang="ru-RU" b="1" dirty="0" err="1" smtClean="0"/>
            <a:t>Подготока</a:t>
          </a:r>
          <a:r>
            <a:rPr lang="ru-RU" b="1" dirty="0" smtClean="0"/>
            <a:t>  разработчиков учебных заданий </a:t>
          </a:r>
        </a:p>
        <a:p>
          <a:r>
            <a:rPr lang="ru-RU" b="1" dirty="0" smtClean="0"/>
            <a:t>Создание  учебно-методических пособий</a:t>
          </a:r>
          <a:endParaRPr lang="ru-RU" b="1" dirty="0"/>
        </a:p>
      </dgm:t>
    </dgm:pt>
    <dgm:pt modelId="{511EC49A-8572-41CE-A33E-76C8C0ED25F5}" type="parTrans" cxnId="{93214DEC-5338-4132-AACF-6EE52A6A3965}">
      <dgm:prSet/>
      <dgm:spPr/>
      <dgm:t>
        <a:bodyPr/>
        <a:lstStyle/>
        <a:p>
          <a:endParaRPr lang="ru-RU"/>
        </a:p>
      </dgm:t>
    </dgm:pt>
    <dgm:pt modelId="{A9B10298-9476-4A38-8B07-EC08B801202B}" type="sibTrans" cxnId="{93214DEC-5338-4132-AACF-6EE52A6A3965}">
      <dgm:prSet/>
      <dgm:spPr/>
      <dgm:t>
        <a:bodyPr/>
        <a:lstStyle/>
        <a:p>
          <a:endParaRPr lang="ru-RU"/>
        </a:p>
      </dgm:t>
    </dgm:pt>
    <dgm:pt modelId="{7CACCB3B-6EB2-4FCA-A57F-E825C7173CDD}">
      <dgm:prSet phldrT="[Текст]"/>
      <dgm:spPr/>
      <dgm:t>
        <a:bodyPr anchor="ctr" anchorCtr="0"/>
        <a:lstStyle/>
        <a:p>
          <a:endParaRPr lang="ru-RU" b="1" dirty="0"/>
        </a:p>
      </dgm:t>
    </dgm:pt>
    <dgm:pt modelId="{C30B41ED-FA66-486D-8FDA-C23852D7A399}" type="parTrans" cxnId="{1EC05FC5-62E6-41AB-A23C-F25391A63C15}">
      <dgm:prSet/>
      <dgm:spPr/>
      <dgm:t>
        <a:bodyPr/>
        <a:lstStyle/>
        <a:p>
          <a:endParaRPr lang="ru-RU"/>
        </a:p>
      </dgm:t>
    </dgm:pt>
    <dgm:pt modelId="{1D20CEE5-CF66-47B6-B727-46A41383622C}" type="sibTrans" cxnId="{1EC05FC5-62E6-41AB-A23C-F25391A63C15}">
      <dgm:prSet/>
      <dgm:spPr/>
      <dgm:t>
        <a:bodyPr/>
        <a:lstStyle/>
        <a:p>
          <a:endParaRPr lang="ru-RU"/>
        </a:p>
      </dgm:t>
    </dgm:pt>
    <dgm:pt modelId="{2D1DA44B-9FAF-4321-A0C4-65B1B6C8204A}">
      <dgm:prSet phldrT="[Текст]"/>
      <dgm:spPr/>
      <dgm:t>
        <a:bodyPr/>
        <a:lstStyle/>
        <a:p>
          <a:r>
            <a:rPr lang="ru-RU" b="1" dirty="0" smtClean="0"/>
            <a:t>Подготовка специалистов:  разработчиков заданий, </a:t>
          </a:r>
          <a:r>
            <a:rPr lang="ru-RU" b="1" dirty="0" err="1" smtClean="0"/>
            <a:t>психометриков</a:t>
          </a:r>
          <a:endParaRPr lang="ru-RU" b="1" dirty="0" smtClean="0"/>
        </a:p>
        <a:p>
          <a:r>
            <a:rPr lang="ru-RU" b="1" dirty="0" smtClean="0"/>
            <a:t>Введение в штат школы специалиста по диагностике</a:t>
          </a:r>
          <a:endParaRPr lang="ru-RU" b="1" dirty="0"/>
        </a:p>
      </dgm:t>
    </dgm:pt>
    <dgm:pt modelId="{04A6A68F-792C-46C1-948F-43D567C65ADD}" type="parTrans" cxnId="{A1399A27-1B67-452A-B169-51D953D43DC6}">
      <dgm:prSet/>
      <dgm:spPr/>
      <dgm:t>
        <a:bodyPr/>
        <a:lstStyle/>
        <a:p>
          <a:endParaRPr lang="ru-RU"/>
        </a:p>
      </dgm:t>
    </dgm:pt>
    <dgm:pt modelId="{AA02951E-BF69-4540-977E-6A25810A10F6}" type="sibTrans" cxnId="{A1399A27-1B67-452A-B169-51D953D43DC6}">
      <dgm:prSet/>
      <dgm:spPr/>
      <dgm:t>
        <a:bodyPr/>
        <a:lstStyle/>
        <a:p>
          <a:endParaRPr lang="ru-RU"/>
        </a:p>
      </dgm:t>
    </dgm:pt>
    <dgm:pt modelId="{7D3B6664-6AAB-4B5D-B989-8555376F97A0}">
      <dgm:prSet phldrT="[Текст]"/>
      <dgm:spPr/>
      <dgm:t>
        <a:bodyPr anchor="ctr" anchorCtr="0"/>
        <a:lstStyle/>
        <a:p>
          <a:r>
            <a:rPr lang="ru-RU" b="1" dirty="0" smtClean="0"/>
            <a:t>Внедрение формирующего и диагностического оценивания</a:t>
          </a:r>
          <a:endParaRPr lang="ru-RU" b="1" dirty="0"/>
        </a:p>
      </dgm:t>
    </dgm:pt>
    <dgm:pt modelId="{62CECE46-C10D-430B-8D83-2C71324E28B8}" type="parTrans" cxnId="{35BA382E-C322-4DB6-A510-71FA78E94D26}">
      <dgm:prSet/>
      <dgm:spPr/>
      <dgm:t>
        <a:bodyPr/>
        <a:lstStyle/>
        <a:p>
          <a:endParaRPr lang="ru-RU"/>
        </a:p>
      </dgm:t>
    </dgm:pt>
    <dgm:pt modelId="{7F410DAA-92F0-431B-92D2-349CFA233F0A}" type="sibTrans" cxnId="{35BA382E-C322-4DB6-A510-71FA78E94D26}">
      <dgm:prSet/>
      <dgm:spPr/>
      <dgm:t>
        <a:bodyPr/>
        <a:lstStyle/>
        <a:p>
          <a:endParaRPr lang="ru-RU"/>
        </a:p>
      </dgm:t>
    </dgm:pt>
    <dgm:pt modelId="{4ADF525A-6EED-4582-B9AD-966516B8A08E}">
      <dgm:prSet phldrT="[Текст]"/>
      <dgm:spPr/>
      <dgm:t>
        <a:bodyPr/>
        <a:lstStyle/>
        <a:p>
          <a:r>
            <a:rPr lang="ru-RU" b="1" dirty="0" smtClean="0"/>
            <a:t>Проведение мониторинговых исследований</a:t>
          </a:r>
          <a:endParaRPr lang="ru-RU" b="1" dirty="0"/>
        </a:p>
      </dgm:t>
    </dgm:pt>
    <dgm:pt modelId="{752CFD6F-7B26-4159-80A1-623F8BD160AF}" type="parTrans" cxnId="{627243DF-3CA0-4539-BAE7-33C3302AEC54}">
      <dgm:prSet/>
      <dgm:spPr/>
      <dgm:t>
        <a:bodyPr/>
        <a:lstStyle/>
        <a:p>
          <a:endParaRPr lang="ru-RU"/>
        </a:p>
      </dgm:t>
    </dgm:pt>
    <dgm:pt modelId="{2A23A5FC-64BE-4DC7-A319-CAE7689F2E39}" type="sibTrans" cxnId="{627243DF-3CA0-4539-BAE7-33C3302AEC54}">
      <dgm:prSet/>
      <dgm:spPr/>
      <dgm:t>
        <a:bodyPr/>
        <a:lstStyle/>
        <a:p>
          <a:endParaRPr lang="ru-RU"/>
        </a:p>
      </dgm:t>
    </dgm:pt>
    <dgm:pt modelId="{0CB56AA3-108D-45BE-8CFC-C09A419338C8}">
      <dgm:prSet phldrT="[Текст]"/>
      <dgm:spPr/>
      <dgm:t>
        <a:bodyPr anchor="ctr" anchorCtr="0"/>
        <a:lstStyle/>
        <a:p>
          <a:r>
            <a:rPr lang="ru-RU" b="1" dirty="0" smtClean="0"/>
            <a:t>Формирование функциональной грамотности  по индивидуальной траектории</a:t>
          </a:r>
          <a:endParaRPr lang="ru-RU" b="1" dirty="0"/>
        </a:p>
      </dgm:t>
    </dgm:pt>
    <dgm:pt modelId="{BA2A91FF-1377-4CA9-98AC-B9F353D641B9}" type="parTrans" cxnId="{C407DD33-26F5-49BD-9B79-2AA49ED8F71C}">
      <dgm:prSet/>
      <dgm:spPr/>
      <dgm:t>
        <a:bodyPr/>
        <a:lstStyle/>
        <a:p>
          <a:endParaRPr lang="ru-RU"/>
        </a:p>
      </dgm:t>
    </dgm:pt>
    <dgm:pt modelId="{747D4A4E-D662-4294-9327-E858799F3BA6}" type="sibTrans" cxnId="{C407DD33-26F5-49BD-9B79-2AA49ED8F71C}">
      <dgm:prSet/>
      <dgm:spPr/>
      <dgm:t>
        <a:bodyPr/>
        <a:lstStyle/>
        <a:p>
          <a:endParaRPr lang="ru-RU"/>
        </a:p>
      </dgm:t>
    </dgm:pt>
    <dgm:pt modelId="{C2E083CC-F0D5-4674-AAAE-809387FC5170}">
      <dgm:prSet phldrT="[Текст]"/>
      <dgm:spPr/>
      <dgm:t>
        <a:bodyPr anchor="ctr" anchorCtr="0"/>
        <a:lstStyle/>
        <a:p>
          <a:endParaRPr lang="ru-RU" b="1" dirty="0"/>
        </a:p>
      </dgm:t>
    </dgm:pt>
    <dgm:pt modelId="{EE2FEF4F-7A8E-4AAE-9D41-AE5E4D2FEA83}" type="parTrans" cxnId="{A1C75E62-00AD-4DE3-A052-8B955761DBA9}">
      <dgm:prSet/>
      <dgm:spPr/>
      <dgm:t>
        <a:bodyPr/>
        <a:lstStyle/>
        <a:p>
          <a:endParaRPr lang="ru-RU"/>
        </a:p>
      </dgm:t>
    </dgm:pt>
    <dgm:pt modelId="{18E7D8A1-61D7-46F5-9DB6-D6CEFF22C760}" type="sibTrans" cxnId="{A1C75E62-00AD-4DE3-A052-8B955761DBA9}">
      <dgm:prSet/>
      <dgm:spPr/>
      <dgm:t>
        <a:bodyPr/>
        <a:lstStyle/>
        <a:p>
          <a:endParaRPr lang="ru-RU"/>
        </a:p>
      </dgm:t>
    </dgm:pt>
    <dgm:pt modelId="{2EB3E9A7-42E3-449D-A2C4-6FD03D780B36}">
      <dgm:prSet phldrT="[Текст]"/>
      <dgm:spPr/>
      <dgm:t>
        <a:bodyPr/>
        <a:lstStyle/>
        <a:p>
          <a:r>
            <a:rPr lang="ru-RU" b="1" dirty="0" smtClean="0"/>
            <a:t>Наличие цифровых устройств</a:t>
          </a:r>
        </a:p>
        <a:p>
          <a:r>
            <a:rPr lang="ru-RU" b="1" dirty="0" smtClean="0"/>
            <a:t>Доступ в интернет</a:t>
          </a:r>
        </a:p>
        <a:p>
          <a:r>
            <a:rPr lang="ru-RU" b="1" dirty="0" smtClean="0"/>
            <a:t>Качество программного обеспечения</a:t>
          </a:r>
          <a:endParaRPr lang="ru-RU" b="1" dirty="0"/>
        </a:p>
      </dgm:t>
    </dgm:pt>
    <dgm:pt modelId="{88AD3F02-39B9-44A1-9DDF-60B0363C40AD}" type="parTrans" cxnId="{B823489C-1282-46A0-BD90-21A434BC1F9D}">
      <dgm:prSet/>
      <dgm:spPr/>
      <dgm:t>
        <a:bodyPr/>
        <a:lstStyle/>
        <a:p>
          <a:endParaRPr lang="ru-RU"/>
        </a:p>
      </dgm:t>
    </dgm:pt>
    <dgm:pt modelId="{1F913388-B803-44E0-9B7C-1421DADEBFA0}" type="sibTrans" cxnId="{B823489C-1282-46A0-BD90-21A434BC1F9D}">
      <dgm:prSet/>
      <dgm:spPr/>
      <dgm:t>
        <a:bodyPr/>
        <a:lstStyle/>
        <a:p>
          <a:endParaRPr lang="ru-RU"/>
        </a:p>
      </dgm:t>
    </dgm:pt>
    <dgm:pt modelId="{57F5D089-C38D-4E39-8CC4-E11A5201988D}">
      <dgm:prSet/>
      <dgm:spPr/>
      <dgm:t>
        <a:bodyPr/>
        <a:lstStyle/>
        <a:p>
          <a:endParaRPr lang="ru-RU" dirty="0"/>
        </a:p>
      </dgm:t>
    </dgm:pt>
    <dgm:pt modelId="{AF284ACC-7503-4F12-8882-07B526789281}" type="parTrans" cxnId="{F3FFD993-D3B1-44A8-9BA1-BC1C4703AFE1}">
      <dgm:prSet/>
      <dgm:spPr/>
      <dgm:t>
        <a:bodyPr/>
        <a:lstStyle/>
        <a:p>
          <a:endParaRPr lang="ru-RU"/>
        </a:p>
      </dgm:t>
    </dgm:pt>
    <dgm:pt modelId="{8A30C226-0259-410D-947F-9AEC82B383B4}" type="sibTrans" cxnId="{F3FFD993-D3B1-44A8-9BA1-BC1C4703AFE1}">
      <dgm:prSet/>
      <dgm:spPr/>
      <dgm:t>
        <a:bodyPr/>
        <a:lstStyle/>
        <a:p>
          <a:endParaRPr lang="ru-RU"/>
        </a:p>
      </dgm:t>
    </dgm:pt>
    <dgm:pt modelId="{941340FD-6B10-435C-8A3E-7B6BFFFABE26}">
      <dgm:prSet/>
      <dgm:spPr/>
      <dgm:t>
        <a:bodyPr/>
        <a:lstStyle/>
        <a:p>
          <a:r>
            <a:rPr lang="ru-RU" b="1" dirty="0" smtClean="0"/>
            <a:t>Внедрение новых учебно-методических материалов</a:t>
          </a:r>
          <a:endParaRPr lang="ru-RU" b="1" dirty="0"/>
        </a:p>
      </dgm:t>
    </dgm:pt>
    <dgm:pt modelId="{DCD4FF9B-DBF4-4A9E-9B8D-31C3ED70CC8D}" type="parTrans" cxnId="{39846980-C6AB-466C-B72B-46DE1E014D16}">
      <dgm:prSet/>
      <dgm:spPr/>
      <dgm:t>
        <a:bodyPr/>
        <a:lstStyle/>
        <a:p>
          <a:endParaRPr lang="ru-RU"/>
        </a:p>
      </dgm:t>
    </dgm:pt>
    <dgm:pt modelId="{43B3BAF1-CE1F-42F2-B987-B9D375C3A841}" type="sibTrans" cxnId="{39846980-C6AB-466C-B72B-46DE1E014D16}">
      <dgm:prSet/>
      <dgm:spPr/>
      <dgm:t>
        <a:bodyPr/>
        <a:lstStyle/>
        <a:p>
          <a:endParaRPr lang="ru-RU"/>
        </a:p>
      </dgm:t>
    </dgm:pt>
    <dgm:pt modelId="{3A468C2C-892F-4448-B4C5-CBD941DA2C5B}">
      <dgm:prSet/>
      <dgm:spPr/>
      <dgm:t>
        <a:bodyPr/>
        <a:lstStyle/>
        <a:p>
          <a:r>
            <a:rPr lang="ru-RU" b="1" dirty="0" smtClean="0"/>
            <a:t>Изменение учебного процесса</a:t>
          </a:r>
          <a:endParaRPr lang="ru-RU" b="1" dirty="0"/>
        </a:p>
      </dgm:t>
    </dgm:pt>
    <dgm:pt modelId="{83AD6D95-9A75-4956-A827-FDBBCDBAD217}" type="parTrans" cxnId="{3DE742AA-78F7-4D21-820C-E13EE99FFBAC}">
      <dgm:prSet/>
      <dgm:spPr/>
      <dgm:t>
        <a:bodyPr/>
        <a:lstStyle/>
        <a:p>
          <a:endParaRPr lang="ru-RU"/>
        </a:p>
      </dgm:t>
    </dgm:pt>
    <dgm:pt modelId="{44ECBBB8-6E55-4100-B251-9B0619A8FE4E}" type="sibTrans" cxnId="{3DE742AA-78F7-4D21-820C-E13EE99FFBAC}">
      <dgm:prSet/>
      <dgm:spPr/>
      <dgm:t>
        <a:bodyPr/>
        <a:lstStyle/>
        <a:p>
          <a:endParaRPr lang="ru-RU"/>
        </a:p>
      </dgm:t>
    </dgm:pt>
    <dgm:pt modelId="{304EC867-FEA3-412E-A344-871329C78AD0}" type="pres">
      <dgm:prSet presAssocID="{D5AE8C0C-8818-41AD-A0A0-A12C7033324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AA26A7-E1B9-4ADC-9716-381A559BC9E8}" type="pres">
      <dgm:prSet presAssocID="{A9241C59-6A97-4B5E-BE61-E78134411CD4}" presName="linNode" presStyleCnt="0"/>
      <dgm:spPr/>
    </dgm:pt>
    <dgm:pt modelId="{C6A7233D-6C60-41D9-A358-B40DF1BCD8E4}" type="pres">
      <dgm:prSet presAssocID="{A9241C59-6A97-4B5E-BE61-E78134411CD4}" presName="parentShp" presStyleLbl="node1" presStyleIdx="0" presStyleCnt="3" custLinFactNeighborX="97378" custLinFactNeighborY="4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4896A-87E2-46F0-B795-405D862AACBB}" type="pres">
      <dgm:prSet presAssocID="{A9241C59-6A97-4B5E-BE61-E78134411CD4}" presName="childShp" presStyleLbl="bgAccFollowNode1" presStyleIdx="0" presStyleCnt="3" custScaleX="95671" custLinFactNeighborX="-100000" custLinFactNeighborY="4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FEC96-4211-4E72-886F-E91B3013AE48}" type="pres">
      <dgm:prSet presAssocID="{A9B10298-9476-4A38-8B07-EC08B801202B}" presName="spacing" presStyleCnt="0"/>
      <dgm:spPr/>
    </dgm:pt>
    <dgm:pt modelId="{3F6060D4-4380-412C-9D02-7C19293964C6}" type="pres">
      <dgm:prSet presAssocID="{2D1DA44B-9FAF-4321-A0C4-65B1B6C8204A}" presName="linNode" presStyleCnt="0"/>
      <dgm:spPr/>
    </dgm:pt>
    <dgm:pt modelId="{51BB101C-7DC9-485B-9ECE-373820795AA2}" type="pres">
      <dgm:prSet presAssocID="{2D1DA44B-9FAF-4321-A0C4-65B1B6C8204A}" presName="parentShp" presStyleLbl="node1" presStyleIdx="1" presStyleCnt="3" custLinFactNeighborX="97378" custLinFactNeighborY="-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2CCE7-B218-4614-8325-7D998AA7B56E}" type="pres">
      <dgm:prSet presAssocID="{2D1DA44B-9FAF-4321-A0C4-65B1B6C8204A}" presName="childShp" presStyleLbl="bgAccFollowNode1" presStyleIdx="1" presStyleCnt="3" custScaleX="95671" custLinFactX="-2148" custLinFactNeighborX="-100000" custLinFactNeighborY="13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9E817-B120-48D8-A3E1-203B32853566}" type="pres">
      <dgm:prSet presAssocID="{AA02951E-BF69-4540-977E-6A25810A10F6}" presName="spacing" presStyleCnt="0"/>
      <dgm:spPr/>
    </dgm:pt>
    <dgm:pt modelId="{39490855-724A-4FF4-B6E4-6FFE76E124B1}" type="pres">
      <dgm:prSet presAssocID="{2EB3E9A7-42E3-449D-A2C4-6FD03D780B36}" presName="linNode" presStyleCnt="0"/>
      <dgm:spPr/>
    </dgm:pt>
    <dgm:pt modelId="{4757086F-A8CE-4115-8807-736E9711FE6D}" type="pres">
      <dgm:prSet presAssocID="{2EB3E9A7-42E3-449D-A2C4-6FD03D780B36}" presName="parentShp" presStyleLbl="node1" presStyleIdx="2" presStyleCnt="3" custLinFactNeighborX="97378" custLinFactNeighborY="-6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CFBCB-AE8B-4363-AC88-BB0D534FF095}" type="pres">
      <dgm:prSet presAssocID="{2EB3E9A7-42E3-449D-A2C4-6FD03D780B36}" presName="childShp" presStyleLbl="bgAccFollowNode1" presStyleIdx="2" presStyleCnt="3" custScaleX="95671" custLinFactX="-1876" custLinFactNeighborX="-100000" custLinFactNeighborY="-6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E742AA-78F7-4D21-820C-E13EE99FFBAC}" srcId="{A9241C59-6A97-4B5E-BE61-E78134411CD4}" destId="{3A468C2C-892F-4448-B4C5-CBD941DA2C5B}" srcOrd="2" destOrd="0" parTransId="{83AD6D95-9A75-4956-A827-FDBBCDBAD217}" sibTransId="{44ECBBB8-6E55-4100-B251-9B0619A8FE4E}"/>
    <dgm:cxn modelId="{C7F040E5-CFE3-47E4-893F-EA8EF390AF3E}" type="presOf" srcId="{0CB56AA3-108D-45BE-8CFC-C09A419338C8}" destId="{0EBCFBCB-AE8B-4363-AC88-BB0D534FF095}" srcOrd="0" destOrd="1" presId="urn:microsoft.com/office/officeart/2005/8/layout/vList6"/>
    <dgm:cxn modelId="{627243DF-3CA0-4539-BAE7-33C3302AEC54}" srcId="{2D1DA44B-9FAF-4321-A0C4-65B1B6C8204A}" destId="{4ADF525A-6EED-4582-B9AD-966516B8A08E}" srcOrd="1" destOrd="0" parTransId="{752CFD6F-7B26-4159-80A1-623F8BD160AF}" sibTransId="{2A23A5FC-64BE-4DC7-A319-CAE7689F2E39}"/>
    <dgm:cxn modelId="{6AC5027F-13D1-4683-8F07-51FC1439C982}" type="presOf" srcId="{7CACCB3B-6EB2-4FCA-A57F-E825C7173CDD}" destId="{2164896A-87E2-46F0-B795-405D862AACBB}" srcOrd="0" destOrd="0" presId="urn:microsoft.com/office/officeart/2005/8/layout/vList6"/>
    <dgm:cxn modelId="{A1399A27-1B67-452A-B169-51D953D43DC6}" srcId="{D5AE8C0C-8818-41AD-A0A0-A12C70333244}" destId="{2D1DA44B-9FAF-4321-A0C4-65B1B6C8204A}" srcOrd="1" destOrd="0" parTransId="{04A6A68F-792C-46C1-948F-43D567C65ADD}" sibTransId="{AA02951E-BF69-4540-977E-6A25810A10F6}"/>
    <dgm:cxn modelId="{A4303768-F0F9-4D81-BAAC-6264E2D4A11E}" type="presOf" srcId="{4ADF525A-6EED-4582-B9AD-966516B8A08E}" destId="{2E62CCE7-B218-4614-8325-7D998AA7B56E}" srcOrd="0" destOrd="1" presId="urn:microsoft.com/office/officeart/2005/8/layout/vList6"/>
    <dgm:cxn modelId="{C407DD33-26F5-49BD-9B79-2AA49ED8F71C}" srcId="{2EB3E9A7-42E3-449D-A2C4-6FD03D780B36}" destId="{0CB56AA3-108D-45BE-8CFC-C09A419338C8}" srcOrd="1" destOrd="0" parTransId="{BA2A91FF-1377-4CA9-98AC-B9F353D641B9}" sibTransId="{747D4A4E-D662-4294-9327-E858799F3BA6}"/>
    <dgm:cxn modelId="{F3FFD993-D3B1-44A8-9BA1-BC1C4703AFE1}" srcId="{A9241C59-6A97-4B5E-BE61-E78134411CD4}" destId="{57F5D089-C38D-4E39-8CC4-E11A5201988D}" srcOrd="3" destOrd="0" parTransId="{AF284ACC-7503-4F12-8882-07B526789281}" sibTransId="{8A30C226-0259-410D-947F-9AEC82B383B4}"/>
    <dgm:cxn modelId="{3CDAA57F-5C3E-4722-A6EF-EC2914B1CD80}" type="presOf" srcId="{3A468C2C-892F-4448-B4C5-CBD941DA2C5B}" destId="{2164896A-87E2-46F0-B795-405D862AACBB}" srcOrd="0" destOrd="2" presId="urn:microsoft.com/office/officeart/2005/8/layout/vList6"/>
    <dgm:cxn modelId="{39846980-C6AB-466C-B72B-46DE1E014D16}" srcId="{A9241C59-6A97-4B5E-BE61-E78134411CD4}" destId="{941340FD-6B10-435C-8A3E-7B6BFFFABE26}" srcOrd="1" destOrd="0" parTransId="{DCD4FF9B-DBF4-4A9E-9B8D-31C3ED70CC8D}" sibTransId="{43B3BAF1-CE1F-42F2-B987-B9D375C3A841}"/>
    <dgm:cxn modelId="{B823489C-1282-46A0-BD90-21A434BC1F9D}" srcId="{D5AE8C0C-8818-41AD-A0A0-A12C70333244}" destId="{2EB3E9A7-42E3-449D-A2C4-6FD03D780B36}" srcOrd="2" destOrd="0" parTransId="{88AD3F02-39B9-44A1-9DDF-60B0363C40AD}" sibTransId="{1F913388-B803-44E0-9B7C-1421DADEBFA0}"/>
    <dgm:cxn modelId="{1EC05FC5-62E6-41AB-A23C-F25391A63C15}" srcId="{A9241C59-6A97-4B5E-BE61-E78134411CD4}" destId="{7CACCB3B-6EB2-4FCA-A57F-E825C7173CDD}" srcOrd="0" destOrd="0" parTransId="{C30B41ED-FA66-486D-8FDA-C23852D7A399}" sibTransId="{1D20CEE5-CF66-47B6-B727-46A41383622C}"/>
    <dgm:cxn modelId="{28C4F2A7-5B78-445D-9006-FFBC2A88D174}" type="presOf" srcId="{A9241C59-6A97-4B5E-BE61-E78134411CD4}" destId="{C6A7233D-6C60-41D9-A358-B40DF1BCD8E4}" srcOrd="0" destOrd="0" presId="urn:microsoft.com/office/officeart/2005/8/layout/vList6"/>
    <dgm:cxn modelId="{A1C75E62-00AD-4DE3-A052-8B955761DBA9}" srcId="{2EB3E9A7-42E3-449D-A2C4-6FD03D780B36}" destId="{C2E083CC-F0D5-4674-AAAE-809387FC5170}" srcOrd="0" destOrd="0" parTransId="{EE2FEF4F-7A8E-4AAE-9D41-AE5E4D2FEA83}" sibTransId="{18E7D8A1-61D7-46F5-9DB6-D6CEFF22C760}"/>
    <dgm:cxn modelId="{2A61D11D-1D52-4F05-BC84-55F4E5FB3361}" type="presOf" srcId="{57F5D089-C38D-4E39-8CC4-E11A5201988D}" destId="{2164896A-87E2-46F0-B795-405D862AACBB}" srcOrd="0" destOrd="3" presId="urn:microsoft.com/office/officeart/2005/8/layout/vList6"/>
    <dgm:cxn modelId="{65779155-D5DB-4351-AC7D-86B599F8A80A}" type="presOf" srcId="{C2E083CC-F0D5-4674-AAAE-809387FC5170}" destId="{0EBCFBCB-AE8B-4363-AC88-BB0D534FF095}" srcOrd="0" destOrd="0" presId="urn:microsoft.com/office/officeart/2005/8/layout/vList6"/>
    <dgm:cxn modelId="{35BA382E-C322-4DB6-A510-71FA78E94D26}" srcId="{2D1DA44B-9FAF-4321-A0C4-65B1B6C8204A}" destId="{7D3B6664-6AAB-4B5D-B989-8555376F97A0}" srcOrd="0" destOrd="0" parTransId="{62CECE46-C10D-430B-8D83-2C71324E28B8}" sibTransId="{7F410DAA-92F0-431B-92D2-349CFA233F0A}"/>
    <dgm:cxn modelId="{8959E6D9-A5BD-4241-979A-7F3F713B5C5D}" type="presOf" srcId="{7D3B6664-6AAB-4B5D-B989-8555376F97A0}" destId="{2E62CCE7-B218-4614-8325-7D998AA7B56E}" srcOrd="0" destOrd="0" presId="urn:microsoft.com/office/officeart/2005/8/layout/vList6"/>
    <dgm:cxn modelId="{8CB7FBE4-E17E-49F7-AD9B-DF132938BC4E}" type="presOf" srcId="{D5AE8C0C-8818-41AD-A0A0-A12C70333244}" destId="{304EC867-FEA3-412E-A344-871329C78AD0}" srcOrd="0" destOrd="0" presId="urn:microsoft.com/office/officeart/2005/8/layout/vList6"/>
    <dgm:cxn modelId="{E9AF6D8E-B73A-4137-AB35-30702AC3B5F1}" type="presOf" srcId="{2D1DA44B-9FAF-4321-A0C4-65B1B6C8204A}" destId="{51BB101C-7DC9-485B-9ECE-373820795AA2}" srcOrd="0" destOrd="0" presId="urn:microsoft.com/office/officeart/2005/8/layout/vList6"/>
    <dgm:cxn modelId="{1D240161-CA5C-4F42-9D9B-E43644F913AD}" type="presOf" srcId="{2EB3E9A7-42E3-449D-A2C4-6FD03D780B36}" destId="{4757086F-A8CE-4115-8807-736E9711FE6D}" srcOrd="0" destOrd="0" presId="urn:microsoft.com/office/officeart/2005/8/layout/vList6"/>
    <dgm:cxn modelId="{30A31448-5FF4-47AA-9E32-5EB60A3B06B7}" type="presOf" srcId="{941340FD-6B10-435C-8A3E-7B6BFFFABE26}" destId="{2164896A-87E2-46F0-B795-405D862AACBB}" srcOrd="0" destOrd="1" presId="urn:microsoft.com/office/officeart/2005/8/layout/vList6"/>
    <dgm:cxn modelId="{93214DEC-5338-4132-AACF-6EE52A6A3965}" srcId="{D5AE8C0C-8818-41AD-A0A0-A12C70333244}" destId="{A9241C59-6A97-4B5E-BE61-E78134411CD4}" srcOrd="0" destOrd="0" parTransId="{511EC49A-8572-41CE-A33E-76C8C0ED25F5}" sibTransId="{A9B10298-9476-4A38-8B07-EC08B801202B}"/>
    <dgm:cxn modelId="{837AEFC7-E415-441F-A18A-5CC2449B17BE}" type="presParOf" srcId="{304EC867-FEA3-412E-A344-871329C78AD0}" destId="{05AA26A7-E1B9-4ADC-9716-381A559BC9E8}" srcOrd="0" destOrd="0" presId="urn:microsoft.com/office/officeart/2005/8/layout/vList6"/>
    <dgm:cxn modelId="{D19A454F-5E37-4E1C-90E5-C580F0C657E1}" type="presParOf" srcId="{05AA26A7-E1B9-4ADC-9716-381A559BC9E8}" destId="{C6A7233D-6C60-41D9-A358-B40DF1BCD8E4}" srcOrd="0" destOrd="0" presId="urn:microsoft.com/office/officeart/2005/8/layout/vList6"/>
    <dgm:cxn modelId="{E0A743D5-1E97-4EDA-835E-8F817AA1ECD3}" type="presParOf" srcId="{05AA26A7-E1B9-4ADC-9716-381A559BC9E8}" destId="{2164896A-87E2-46F0-B795-405D862AACBB}" srcOrd="1" destOrd="0" presId="urn:microsoft.com/office/officeart/2005/8/layout/vList6"/>
    <dgm:cxn modelId="{673C93F3-5EBA-4F16-B4F8-5A1A222225A1}" type="presParOf" srcId="{304EC867-FEA3-412E-A344-871329C78AD0}" destId="{D9AFEC96-4211-4E72-886F-E91B3013AE48}" srcOrd="1" destOrd="0" presId="urn:microsoft.com/office/officeart/2005/8/layout/vList6"/>
    <dgm:cxn modelId="{2DAD9C43-78AD-4359-BD9D-B699467E6659}" type="presParOf" srcId="{304EC867-FEA3-412E-A344-871329C78AD0}" destId="{3F6060D4-4380-412C-9D02-7C19293964C6}" srcOrd="2" destOrd="0" presId="urn:microsoft.com/office/officeart/2005/8/layout/vList6"/>
    <dgm:cxn modelId="{CFBD3AD0-90B7-4AE0-BBBC-DF1DDDBD1527}" type="presParOf" srcId="{3F6060D4-4380-412C-9D02-7C19293964C6}" destId="{51BB101C-7DC9-485B-9ECE-373820795AA2}" srcOrd="0" destOrd="0" presId="urn:microsoft.com/office/officeart/2005/8/layout/vList6"/>
    <dgm:cxn modelId="{678E88CE-DDE8-4170-816E-67487579300E}" type="presParOf" srcId="{3F6060D4-4380-412C-9D02-7C19293964C6}" destId="{2E62CCE7-B218-4614-8325-7D998AA7B56E}" srcOrd="1" destOrd="0" presId="urn:microsoft.com/office/officeart/2005/8/layout/vList6"/>
    <dgm:cxn modelId="{569B92F9-C676-4743-B3E9-04FBE4FF3A95}" type="presParOf" srcId="{304EC867-FEA3-412E-A344-871329C78AD0}" destId="{0A59E817-B120-48D8-A3E1-203B32853566}" srcOrd="3" destOrd="0" presId="urn:microsoft.com/office/officeart/2005/8/layout/vList6"/>
    <dgm:cxn modelId="{3DA0068F-A4B5-4891-8345-646E7EB13FC0}" type="presParOf" srcId="{304EC867-FEA3-412E-A344-871329C78AD0}" destId="{39490855-724A-4FF4-B6E4-6FFE76E124B1}" srcOrd="4" destOrd="0" presId="urn:microsoft.com/office/officeart/2005/8/layout/vList6"/>
    <dgm:cxn modelId="{5AB6A3FA-5458-4B79-BDE0-12C328044C0F}" type="presParOf" srcId="{39490855-724A-4FF4-B6E4-6FFE76E124B1}" destId="{4757086F-A8CE-4115-8807-736E9711FE6D}" srcOrd="0" destOrd="0" presId="urn:microsoft.com/office/officeart/2005/8/layout/vList6"/>
    <dgm:cxn modelId="{087E54F1-16D8-48BC-B91B-6464648096B0}" type="presParOf" srcId="{39490855-724A-4FF4-B6E4-6FFE76E124B1}" destId="{0EBCFBCB-AE8B-4363-AC88-BB0D534FF09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DA94D8-56F7-4C08-8790-CE29357BA8E4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0926CEE6-7435-474C-BC98-31A9EFE21595}">
      <dgm:prSet phldrT="[Текст]"/>
      <dgm:spPr/>
      <dgm:t>
        <a:bodyPr/>
        <a:lstStyle/>
        <a:p>
          <a:r>
            <a:rPr lang="ru-RU" b="1" dirty="0" smtClean="0"/>
            <a:t>ЦЕЛЬ ИСПОЛЬЗОВАНИЯ</a:t>
          </a:r>
          <a:endParaRPr lang="ru-RU" b="1" dirty="0"/>
        </a:p>
      </dgm:t>
    </dgm:pt>
    <dgm:pt modelId="{B5618544-A231-41D1-8F5E-F4092000CE5D}" type="parTrans" cxnId="{5403DBDC-1A10-44ED-B707-027804C0DD9E}">
      <dgm:prSet/>
      <dgm:spPr/>
      <dgm:t>
        <a:bodyPr/>
        <a:lstStyle/>
        <a:p>
          <a:endParaRPr lang="ru-RU" b="1"/>
        </a:p>
      </dgm:t>
    </dgm:pt>
    <dgm:pt modelId="{9FECAEA6-C4AF-44A3-87D9-80C99863C939}" type="sibTrans" cxnId="{5403DBDC-1A10-44ED-B707-027804C0DD9E}">
      <dgm:prSet/>
      <dgm:spPr/>
      <dgm:t>
        <a:bodyPr/>
        <a:lstStyle/>
        <a:p>
          <a:endParaRPr lang="ru-RU" b="1"/>
        </a:p>
      </dgm:t>
    </dgm:pt>
    <dgm:pt modelId="{3670D5CB-474A-4F48-96B3-A3E5097B3CD4}">
      <dgm:prSet phldrT="[Текст]"/>
      <dgm:spPr/>
      <dgm:t>
        <a:bodyPr/>
        <a:lstStyle/>
        <a:p>
          <a:r>
            <a:rPr lang="ru-RU" b="1" dirty="0" smtClean="0"/>
            <a:t>ЭФФЕКТ</a:t>
          </a:r>
          <a:endParaRPr lang="ru-RU" b="1" dirty="0"/>
        </a:p>
      </dgm:t>
    </dgm:pt>
    <dgm:pt modelId="{7BAA08E2-E1AE-4BDE-B22C-3FBA50174FD0}" type="parTrans" cxnId="{24BFCA02-FC4A-45DA-A7BB-50CA0DEC8C1D}">
      <dgm:prSet/>
      <dgm:spPr/>
      <dgm:t>
        <a:bodyPr/>
        <a:lstStyle/>
        <a:p>
          <a:endParaRPr lang="ru-RU" b="1"/>
        </a:p>
      </dgm:t>
    </dgm:pt>
    <dgm:pt modelId="{C2897F1C-7DE8-4E54-8C92-63282096942E}" type="sibTrans" cxnId="{24BFCA02-FC4A-45DA-A7BB-50CA0DEC8C1D}">
      <dgm:prSet/>
      <dgm:spPr/>
      <dgm:t>
        <a:bodyPr/>
        <a:lstStyle/>
        <a:p>
          <a:endParaRPr lang="ru-RU" b="1"/>
        </a:p>
      </dgm:t>
    </dgm:pt>
    <dgm:pt modelId="{9B126C29-645E-4607-BF97-F07A3794C128}">
      <dgm:prSet phldrT="[Текст]"/>
      <dgm:spPr/>
      <dgm:t>
        <a:bodyPr/>
        <a:lstStyle/>
        <a:p>
          <a:r>
            <a:rPr lang="ru-RU" b="1" dirty="0" smtClean="0"/>
            <a:t>УСЛОВИЯ ИСПОЛЬЗОВАНИЯ</a:t>
          </a:r>
          <a:endParaRPr lang="ru-RU" b="1" dirty="0"/>
        </a:p>
      </dgm:t>
    </dgm:pt>
    <dgm:pt modelId="{EB85262A-DBCF-4025-86E7-A021997BE147}" type="parTrans" cxnId="{6174B1FE-6FFB-4C09-B739-A2A4DFC1D746}">
      <dgm:prSet/>
      <dgm:spPr/>
      <dgm:t>
        <a:bodyPr/>
        <a:lstStyle/>
        <a:p>
          <a:endParaRPr lang="ru-RU" b="1"/>
        </a:p>
      </dgm:t>
    </dgm:pt>
    <dgm:pt modelId="{C6C420A0-56CC-4F60-A295-4375BC1FF483}" type="sibTrans" cxnId="{6174B1FE-6FFB-4C09-B739-A2A4DFC1D746}">
      <dgm:prSet/>
      <dgm:spPr/>
      <dgm:t>
        <a:bodyPr/>
        <a:lstStyle/>
        <a:p>
          <a:endParaRPr lang="ru-RU" b="1"/>
        </a:p>
      </dgm:t>
    </dgm:pt>
    <dgm:pt modelId="{4E80833A-872A-4E49-82A2-AA49ACC1E13E}" type="pres">
      <dgm:prSet presAssocID="{08DA94D8-56F7-4C08-8790-CE29357BA8E4}" presName="Name0" presStyleCnt="0">
        <dgm:presLayoutVars>
          <dgm:dir/>
          <dgm:animLvl val="lvl"/>
          <dgm:resizeHandles val="exact"/>
        </dgm:presLayoutVars>
      </dgm:prSet>
      <dgm:spPr/>
    </dgm:pt>
    <dgm:pt modelId="{CAA729E4-0795-4AEB-91BB-433B510A6580}" type="pres">
      <dgm:prSet presAssocID="{0926CEE6-7435-474C-BC98-31A9EFE2159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D1C35-8CB3-49F9-9287-5FA1A168DC54}" type="pres">
      <dgm:prSet presAssocID="{9FECAEA6-C4AF-44A3-87D9-80C99863C939}" presName="parTxOnlySpace" presStyleCnt="0"/>
      <dgm:spPr/>
    </dgm:pt>
    <dgm:pt modelId="{82FE06C7-3DD0-4701-B290-4EAF0052F916}" type="pres">
      <dgm:prSet presAssocID="{3670D5CB-474A-4F48-96B3-A3E5097B3CD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E2684-64F6-406A-BAE0-FCB15748D62D}" type="pres">
      <dgm:prSet presAssocID="{C2897F1C-7DE8-4E54-8C92-63282096942E}" presName="parTxOnlySpace" presStyleCnt="0"/>
      <dgm:spPr/>
    </dgm:pt>
    <dgm:pt modelId="{95370B56-1612-4631-BB12-581A9DABB21B}" type="pres">
      <dgm:prSet presAssocID="{9B126C29-645E-4607-BF97-F07A3794C12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74B1FE-6FFB-4C09-B739-A2A4DFC1D746}" srcId="{08DA94D8-56F7-4C08-8790-CE29357BA8E4}" destId="{9B126C29-645E-4607-BF97-F07A3794C128}" srcOrd="2" destOrd="0" parTransId="{EB85262A-DBCF-4025-86E7-A021997BE147}" sibTransId="{C6C420A0-56CC-4F60-A295-4375BC1FF483}"/>
    <dgm:cxn modelId="{53CDCB43-1407-4F91-AE76-378BC5902D28}" type="presOf" srcId="{0926CEE6-7435-474C-BC98-31A9EFE21595}" destId="{CAA729E4-0795-4AEB-91BB-433B510A6580}" srcOrd="0" destOrd="0" presId="urn:microsoft.com/office/officeart/2005/8/layout/chevron1"/>
    <dgm:cxn modelId="{5403DBDC-1A10-44ED-B707-027804C0DD9E}" srcId="{08DA94D8-56F7-4C08-8790-CE29357BA8E4}" destId="{0926CEE6-7435-474C-BC98-31A9EFE21595}" srcOrd="0" destOrd="0" parTransId="{B5618544-A231-41D1-8F5E-F4092000CE5D}" sibTransId="{9FECAEA6-C4AF-44A3-87D9-80C99863C939}"/>
    <dgm:cxn modelId="{F970D282-6880-4BF8-AD7A-DB3D71160320}" type="presOf" srcId="{3670D5CB-474A-4F48-96B3-A3E5097B3CD4}" destId="{82FE06C7-3DD0-4701-B290-4EAF0052F916}" srcOrd="0" destOrd="0" presId="urn:microsoft.com/office/officeart/2005/8/layout/chevron1"/>
    <dgm:cxn modelId="{24BFCA02-FC4A-45DA-A7BB-50CA0DEC8C1D}" srcId="{08DA94D8-56F7-4C08-8790-CE29357BA8E4}" destId="{3670D5CB-474A-4F48-96B3-A3E5097B3CD4}" srcOrd="1" destOrd="0" parTransId="{7BAA08E2-E1AE-4BDE-B22C-3FBA50174FD0}" sibTransId="{C2897F1C-7DE8-4E54-8C92-63282096942E}"/>
    <dgm:cxn modelId="{9A2F0312-B363-4F0C-B2D1-C0078505C057}" type="presOf" srcId="{9B126C29-645E-4607-BF97-F07A3794C128}" destId="{95370B56-1612-4631-BB12-581A9DABB21B}" srcOrd="0" destOrd="0" presId="urn:microsoft.com/office/officeart/2005/8/layout/chevron1"/>
    <dgm:cxn modelId="{53E24703-8420-49DE-BAF4-DDAB68DDEADF}" type="presOf" srcId="{08DA94D8-56F7-4C08-8790-CE29357BA8E4}" destId="{4E80833A-872A-4E49-82A2-AA49ACC1E13E}" srcOrd="0" destOrd="0" presId="urn:microsoft.com/office/officeart/2005/8/layout/chevron1"/>
    <dgm:cxn modelId="{8FC3B0C3-7E08-470A-9195-DC7BB9EFF83D}" type="presParOf" srcId="{4E80833A-872A-4E49-82A2-AA49ACC1E13E}" destId="{CAA729E4-0795-4AEB-91BB-433B510A6580}" srcOrd="0" destOrd="0" presId="urn:microsoft.com/office/officeart/2005/8/layout/chevron1"/>
    <dgm:cxn modelId="{3C41295B-5001-4A0A-A3CA-858A66B43DE8}" type="presParOf" srcId="{4E80833A-872A-4E49-82A2-AA49ACC1E13E}" destId="{D22D1C35-8CB3-49F9-9287-5FA1A168DC54}" srcOrd="1" destOrd="0" presId="urn:microsoft.com/office/officeart/2005/8/layout/chevron1"/>
    <dgm:cxn modelId="{7AC543D5-8DCD-4822-948F-29F61EF09169}" type="presParOf" srcId="{4E80833A-872A-4E49-82A2-AA49ACC1E13E}" destId="{82FE06C7-3DD0-4701-B290-4EAF0052F916}" srcOrd="2" destOrd="0" presId="urn:microsoft.com/office/officeart/2005/8/layout/chevron1"/>
    <dgm:cxn modelId="{02AF1DF4-7A2C-4A76-8316-1CBD722A45BD}" type="presParOf" srcId="{4E80833A-872A-4E49-82A2-AA49ACC1E13E}" destId="{ED3E2684-64F6-406A-BAE0-FCB15748D62D}" srcOrd="3" destOrd="0" presId="urn:microsoft.com/office/officeart/2005/8/layout/chevron1"/>
    <dgm:cxn modelId="{ED418445-9BB4-4C26-900B-307A9F2B4713}" type="presParOf" srcId="{4E80833A-872A-4E49-82A2-AA49ACC1E13E}" destId="{95370B56-1612-4631-BB12-581A9DABB2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1326E0-CFA6-41AF-B03A-D0F53EAB257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537BF9-5544-4095-98EE-AC33D710DA7C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Содержательная область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5FB662-EAB5-4C36-8EF5-F83D58B24278}" type="parTrans" cxnId="{BEEE87B5-E806-4091-B2BB-D501E3737A7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8FA8B-4961-43D7-B6D2-6D13F9F96F10}" type="sibTrans" cxnId="{BEEE87B5-E806-4091-B2BB-D501E3737A7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5DEF4F-36B5-4893-85E1-60C4964DA234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pPr marL="900000"/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Контексты/ ситуации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71657-8931-430D-AEC2-46E46540845F}" type="parTrans" cxnId="{437FDFA8-B9D9-4E02-A353-CABC0047010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790EB3-E407-4AA3-ACA0-75A60FB1AFD8}" type="sibTrans" cxnId="{437FDFA8-B9D9-4E02-A353-CABC00470107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42553-4854-4EA4-83F3-B3E002F97E11}">
      <dgm:prSet phldrT="[Текст]"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ru-RU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Компетентностная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область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B62CB8-0893-428C-A3ED-0DC761E973D5}" type="parTrans" cxnId="{95BB51AF-9418-464A-ADE3-6D6F105DB40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BDF2D-BAA4-46A0-A585-30F0B780E85B}" type="sibTrans" cxnId="{95BB51AF-9418-464A-ADE3-6D6F105DB409}">
      <dgm:prSet/>
      <dgm:spPr/>
      <dgm:t>
        <a:bodyPr/>
        <a:lstStyle/>
        <a:p>
          <a:endParaRPr lang="ru-R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88230E-7EE5-4F33-AC3E-0356B3364B66}" type="pres">
      <dgm:prSet presAssocID="{8C1326E0-CFA6-41AF-B03A-D0F53EAB257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A5165E-67D6-4469-863A-842734A92BAB}" type="pres">
      <dgm:prSet presAssocID="{AD537BF9-5544-4095-98EE-AC33D710DA7C}" presName="circ1" presStyleLbl="vennNode1" presStyleIdx="0" presStyleCnt="3" custScaleX="142546" custScaleY="113555" custLinFactNeighborX="18825" custLinFactNeighborY="-4368"/>
      <dgm:spPr/>
      <dgm:t>
        <a:bodyPr/>
        <a:lstStyle/>
        <a:p>
          <a:endParaRPr lang="ru-RU"/>
        </a:p>
      </dgm:t>
    </dgm:pt>
    <dgm:pt modelId="{EA169432-8591-43B8-BE4B-CC2CF38892DA}" type="pres">
      <dgm:prSet presAssocID="{AD537BF9-5544-4095-98EE-AC33D710DA7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CF64A-6A02-4793-A6ED-DED440A18AE6}" type="pres">
      <dgm:prSet presAssocID="{775DEF4F-36B5-4893-85E1-60C4964DA234}" presName="circ2" presStyleLbl="vennNode1" presStyleIdx="1" presStyleCnt="3" custScaleX="159272" custScaleY="113555" custLinFactNeighborX="2162" custLinFactNeighborY="1853"/>
      <dgm:spPr/>
      <dgm:t>
        <a:bodyPr/>
        <a:lstStyle/>
        <a:p>
          <a:endParaRPr lang="ru-RU"/>
        </a:p>
      </dgm:t>
    </dgm:pt>
    <dgm:pt modelId="{0DEB0D55-9FE7-4865-AEA2-E1911BA25DCA}" type="pres">
      <dgm:prSet presAssocID="{775DEF4F-36B5-4893-85E1-60C4964DA2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CC0DA-4D37-41D6-AC54-4EFAD6D48CD5}" type="pres">
      <dgm:prSet presAssocID="{87B42553-4854-4EA4-83F3-B3E002F97E11}" presName="circ3" presStyleLbl="vennNode1" presStyleIdx="2" presStyleCnt="3" custScaleX="163503" custScaleY="113555" custLinFactNeighborX="-1650" custLinFactNeighborY="-3210"/>
      <dgm:spPr/>
      <dgm:t>
        <a:bodyPr/>
        <a:lstStyle/>
        <a:p>
          <a:endParaRPr lang="ru-RU"/>
        </a:p>
      </dgm:t>
    </dgm:pt>
    <dgm:pt modelId="{731D2D39-E1BD-4195-A764-DF6016C51A6C}" type="pres">
      <dgm:prSet presAssocID="{87B42553-4854-4EA4-83F3-B3E002F97E1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BB51AF-9418-464A-ADE3-6D6F105DB409}" srcId="{8C1326E0-CFA6-41AF-B03A-D0F53EAB2578}" destId="{87B42553-4854-4EA4-83F3-B3E002F97E11}" srcOrd="2" destOrd="0" parTransId="{6DB62CB8-0893-428C-A3ED-0DC761E973D5}" sibTransId="{1E9BDF2D-BAA4-46A0-A585-30F0B780E85B}"/>
    <dgm:cxn modelId="{437FDFA8-B9D9-4E02-A353-CABC00470107}" srcId="{8C1326E0-CFA6-41AF-B03A-D0F53EAB2578}" destId="{775DEF4F-36B5-4893-85E1-60C4964DA234}" srcOrd="1" destOrd="0" parTransId="{DCA71657-8931-430D-AEC2-46E46540845F}" sibTransId="{E9790EB3-E407-4AA3-ACA0-75A60FB1AFD8}"/>
    <dgm:cxn modelId="{BEEE87B5-E806-4091-B2BB-D501E3737A79}" srcId="{8C1326E0-CFA6-41AF-B03A-D0F53EAB2578}" destId="{AD537BF9-5544-4095-98EE-AC33D710DA7C}" srcOrd="0" destOrd="0" parTransId="{385FB662-EAB5-4C36-8EF5-F83D58B24278}" sibTransId="{06A8FA8B-4961-43D7-B6D2-6D13F9F96F10}"/>
    <dgm:cxn modelId="{68478A96-F785-4B06-8858-0469E358B2F4}" type="presOf" srcId="{87B42553-4854-4EA4-83F3-B3E002F97E11}" destId="{4EECC0DA-4D37-41D6-AC54-4EFAD6D48CD5}" srcOrd="0" destOrd="0" presId="urn:microsoft.com/office/officeart/2005/8/layout/venn1"/>
    <dgm:cxn modelId="{D83AAB35-C8B5-4120-9721-7C7BB471A27B}" type="presOf" srcId="{775DEF4F-36B5-4893-85E1-60C4964DA234}" destId="{22BCF64A-6A02-4793-A6ED-DED440A18AE6}" srcOrd="0" destOrd="0" presId="urn:microsoft.com/office/officeart/2005/8/layout/venn1"/>
    <dgm:cxn modelId="{11F814D2-61F5-49A6-B376-9D8841B7222F}" type="presOf" srcId="{87B42553-4854-4EA4-83F3-B3E002F97E11}" destId="{731D2D39-E1BD-4195-A764-DF6016C51A6C}" srcOrd="1" destOrd="0" presId="urn:microsoft.com/office/officeart/2005/8/layout/venn1"/>
    <dgm:cxn modelId="{707B101B-4668-4B70-8E35-2FCF9B7525D5}" type="presOf" srcId="{AD537BF9-5544-4095-98EE-AC33D710DA7C}" destId="{EA169432-8591-43B8-BE4B-CC2CF38892DA}" srcOrd="1" destOrd="0" presId="urn:microsoft.com/office/officeart/2005/8/layout/venn1"/>
    <dgm:cxn modelId="{FA84F9B5-0BAF-4100-92CE-D2D664D5A793}" type="presOf" srcId="{775DEF4F-36B5-4893-85E1-60C4964DA234}" destId="{0DEB0D55-9FE7-4865-AEA2-E1911BA25DCA}" srcOrd="1" destOrd="0" presId="urn:microsoft.com/office/officeart/2005/8/layout/venn1"/>
    <dgm:cxn modelId="{80BF279F-9F66-483D-BA41-957451606247}" type="presOf" srcId="{AD537BF9-5544-4095-98EE-AC33D710DA7C}" destId="{9EA5165E-67D6-4469-863A-842734A92BAB}" srcOrd="0" destOrd="0" presId="urn:microsoft.com/office/officeart/2005/8/layout/venn1"/>
    <dgm:cxn modelId="{A7EB6614-4781-44F5-8DA3-6AF9568A70EA}" type="presOf" srcId="{8C1326E0-CFA6-41AF-B03A-D0F53EAB2578}" destId="{2088230E-7EE5-4F33-AC3E-0356B3364B66}" srcOrd="0" destOrd="0" presId="urn:microsoft.com/office/officeart/2005/8/layout/venn1"/>
    <dgm:cxn modelId="{A37FD3E8-69BD-4CCA-A7ED-4D6D614B6A1E}" type="presParOf" srcId="{2088230E-7EE5-4F33-AC3E-0356B3364B66}" destId="{9EA5165E-67D6-4469-863A-842734A92BAB}" srcOrd="0" destOrd="0" presId="urn:microsoft.com/office/officeart/2005/8/layout/venn1"/>
    <dgm:cxn modelId="{5C1B3378-FEAF-4EFA-993F-96DAA2BDF3E2}" type="presParOf" srcId="{2088230E-7EE5-4F33-AC3E-0356B3364B66}" destId="{EA169432-8591-43B8-BE4B-CC2CF38892DA}" srcOrd="1" destOrd="0" presId="urn:microsoft.com/office/officeart/2005/8/layout/venn1"/>
    <dgm:cxn modelId="{A99F3924-0B72-4597-9AC3-4A1BAA832389}" type="presParOf" srcId="{2088230E-7EE5-4F33-AC3E-0356B3364B66}" destId="{22BCF64A-6A02-4793-A6ED-DED440A18AE6}" srcOrd="2" destOrd="0" presId="urn:microsoft.com/office/officeart/2005/8/layout/venn1"/>
    <dgm:cxn modelId="{61DCE5CF-3464-4013-8D00-8BB7DF933F44}" type="presParOf" srcId="{2088230E-7EE5-4F33-AC3E-0356B3364B66}" destId="{0DEB0D55-9FE7-4865-AEA2-E1911BA25DCA}" srcOrd="3" destOrd="0" presId="urn:microsoft.com/office/officeart/2005/8/layout/venn1"/>
    <dgm:cxn modelId="{339F3D62-B8C3-4EC0-BCF1-E5C4BF310061}" type="presParOf" srcId="{2088230E-7EE5-4F33-AC3E-0356B3364B66}" destId="{4EECC0DA-4D37-41D6-AC54-4EFAD6D48CD5}" srcOrd="4" destOrd="0" presId="urn:microsoft.com/office/officeart/2005/8/layout/venn1"/>
    <dgm:cxn modelId="{08632CC6-7775-406E-B92D-41758D2B5870}" type="presParOf" srcId="{2088230E-7EE5-4F33-AC3E-0356B3364B66}" destId="{731D2D39-E1BD-4195-A764-DF6016C51A6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B9A54-1048-4E87-B49B-0E6E934C6CE7}">
      <dsp:nvSpPr>
        <dsp:cNvPr id="0" name=""/>
        <dsp:cNvSpPr/>
      </dsp:nvSpPr>
      <dsp:spPr>
        <a:xfrm>
          <a:off x="0" y="1566818"/>
          <a:ext cx="2382447" cy="23824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 Narrow" panose="020B0606020202030204" pitchFamily="34" charset="0"/>
            </a:rPr>
            <a:t>Национальный инструментарий, разработанный по методологии  </a:t>
          </a:r>
          <a:r>
            <a:rPr lang="en-US" sz="3200" b="1" kern="1200" dirty="0" smtClean="0">
              <a:latin typeface="Arial Narrow" panose="020B0606020202030204" pitchFamily="34" charset="0"/>
            </a:rPr>
            <a:t>PISA</a:t>
          </a:r>
          <a:endParaRPr lang="ru-RU" sz="3200" b="1" kern="1200" dirty="0">
            <a:latin typeface="Arial Narrow" panose="020B0606020202030204" pitchFamily="34" charset="0"/>
          </a:endParaRPr>
        </a:p>
      </dsp:txBody>
      <dsp:txXfrm>
        <a:off x="348901" y="1915719"/>
        <a:ext cx="1684645" cy="1684645"/>
      </dsp:txXfrm>
    </dsp:sp>
    <dsp:sp modelId="{CD659E1A-517E-4C1A-9FA2-E71077B3274C}">
      <dsp:nvSpPr>
        <dsp:cNvPr id="0" name=""/>
        <dsp:cNvSpPr/>
      </dsp:nvSpPr>
      <dsp:spPr>
        <a:xfrm rot="12283936">
          <a:off x="2267951" y="3225591"/>
          <a:ext cx="890447" cy="6789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4C5C11-9EE0-41CE-BB44-2D39B1EBC6C1}">
      <dsp:nvSpPr>
        <dsp:cNvPr id="0" name=""/>
        <dsp:cNvSpPr/>
      </dsp:nvSpPr>
      <dsp:spPr>
        <a:xfrm>
          <a:off x="3307026" y="3417481"/>
          <a:ext cx="1877563" cy="1543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Создание тренажеров</a:t>
          </a:r>
          <a:endParaRPr lang="ru-RU" sz="2400" b="1" kern="1200" dirty="0"/>
        </a:p>
      </dsp:txBody>
      <dsp:txXfrm>
        <a:off x="3352237" y="3462692"/>
        <a:ext cx="1787141" cy="1453183"/>
      </dsp:txXfrm>
    </dsp:sp>
    <dsp:sp modelId="{BAB364DB-DEF1-4B33-A8F7-0A698210C0CC}">
      <dsp:nvSpPr>
        <dsp:cNvPr id="0" name=""/>
        <dsp:cNvSpPr/>
      </dsp:nvSpPr>
      <dsp:spPr>
        <a:xfrm rot="8989816">
          <a:off x="2193738" y="1465733"/>
          <a:ext cx="997321" cy="6789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2BD309-77CA-452F-B077-98E62419AD72}">
      <dsp:nvSpPr>
        <dsp:cNvPr id="0" name=""/>
        <dsp:cNvSpPr/>
      </dsp:nvSpPr>
      <dsp:spPr>
        <a:xfrm>
          <a:off x="3305820" y="115629"/>
          <a:ext cx="1877563" cy="1543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Включение заданий в различные предметы</a:t>
          </a:r>
          <a:endParaRPr lang="ru-RU" sz="2400" b="1" kern="1200" dirty="0"/>
        </a:p>
      </dsp:txBody>
      <dsp:txXfrm>
        <a:off x="3351031" y="160840"/>
        <a:ext cx="1787141" cy="1453183"/>
      </dsp:txXfrm>
    </dsp:sp>
    <dsp:sp modelId="{0BE03C11-4BE4-40FC-A881-5BF14743A104}">
      <dsp:nvSpPr>
        <dsp:cNvPr id="0" name=""/>
        <dsp:cNvSpPr/>
      </dsp:nvSpPr>
      <dsp:spPr>
        <a:xfrm rot="10561210">
          <a:off x="2483919" y="2292619"/>
          <a:ext cx="674035" cy="6789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D3BD94-5A6F-4BAE-819D-B4EEBED9C47F}">
      <dsp:nvSpPr>
        <dsp:cNvPr id="0" name=""/>
        <dsp:cNvSpPr/>
      </dsp:nvSpPr>
      <dsp:spPr>
        <a:xfrm>
          <a:off x="3305846" y="1766563"/>
          <a:ext cx="1877563" cy="1543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Проведение оценочных процедур</a:t>
          </a:r>
          <a:endParaRPr lang="ru-RU" sz="2400" b="1" kern="1200" dirty="0"/>
        </a:p>
      </dsp:txBody>
      <dsp:txXfrm>
        <a:off x="3351057" y="1811774"/>
        <a:ext cx="1787141" cy="1453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4896A-87E2-46F0-B795-405D862AACBB}">
      <dsp:nvSpPr>
        <dsp:cNvPr id="0" name=""/>
        <dsp:cNvSpPr/>
      </dsp:nvSpPr>
      <dsp:spPr>
        <a:xfrm>
          <a:off x="74813" y="72012"/>
          <a:ext cx="3306757" cy="15151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Внедрение новых учебно-методических материалов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Изменение учебного процесса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74813" y="261400"/>
        <a:ext cx="2738593" cy="1136327"/>
      </dsp:txXfrm>
    </dsp:sp>
    <dsp:sp modelId="{C6A7233D-6C60-41D9-A358-B40DF1BCD8E4}">
      <dsp:nvSpPr>
        <dsp:cNvPr id="0" name=""/>
        <dsp:cNvSpPr/>
      </dsp:nvSpPr>
      <dsp:spPr>
        <a:xfrm>
          <a:off x="3440571" y="72012"/>
          <a:ext cx="2304256" cy="15151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Подготовка учителей  </a:t>
          </a:r>
          <a:r>
            <a:rPr lang="ru-RU" sz="1400" b="1" kern="1200" dirty="0" err="1" smtClean="0"/>
            <a:t>Подготока</a:t>
          </a:r>
          <a:r>
            <a:rPr lang="ru-RU" sz="1400" b="1" kern="1200" dirty="0" smtClean="0"/>
            <a:t>  разработчиков учебных заданий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Создание  учебно-методических пособий</a:t>
          </a:r>
          <a:endParaRPr lang="ru-RU" sz="1400" b="1" kern="1200" dirty="0"/>
        </a:p>
      </dsp:txBody>
      <dsp:txXfrm>
        <a:off x="3514532" y="145973"/>
        <a:ext cx="2156334" cy="1367181"/>
      </dsp:txXfrm>
    </dsp:sp>
    <dsp:sp modelId="{2E62CCE7-B218-4614-8325-7D998AA7B56E}">
      <dsp:nvSpPr>
        <dsp:cNvPr id="0" name=""/>
        <dsp:cNvSpPr/>
      </dsp:nvSpPr>
      <dsp:spPr>
        <a:xfrm>
          <a:off x="570" y="1868516"/>
          <a:ext cx="3306757" cy="15151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Внедрение формирующего и диагностического оценивания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Проведение мониторинговых исследований</a:t>
          </a:r>
          <a:endParaRPr lang="ru-RU" sz="1400" b="1" kern="1200" dirty="0"/>
        </a:p>
      </dsp:txBody>
      <dsp:txXfrm>
        <a:off x="570" y="2057904"/>
        <a:ext cx="2738593" cy="1136327"/>
      </dsp:txXfrm>
    </dsp:sp>
    <dsp:sp modelId="{51BB101C-7DC9-485B-9ECE-373820795AA2}">
      <dsp:nvSpPr>
        <dsp:cNvPr id="0" name=""/>
        <dsp:cNvSpPr/>
      </dsp:nvSpPr>
      <dsp:spPr>
        <a:xfrm>
          <a:off x="3440571" y="1656189"/>
          <a:ext cx="2304256" cy="15151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Подготовка специалистов:  разработчиков заданий, </a:t>
          </a:r>
          <a:r>
            <a:rPr lang="ru-RU" sz="1400" b="1" kern="1200" dirty="0" err="1" smtClean="0"/>
            <a:t>психометриков</a:t>
          </a: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Введение в штат школы специалиста по диагностике</a:t>
          </a:r>
          <a:endParaRPr lang="ru-RU" sz="1400" b="1" kern="1200" dirty="0"/>
        </a:p>
      </dsp:txBody>
      <dsp:txXfrm>
        <a:off x="3514532" y="1730150"/>
        <a:ext cx="2156334" cy="1367181"/>
      </dsp:txXfrm>
    </dsp:sp>
    <dsp:sp modelId="{0EBCFBCB-AE8B-4363-AC88-BB0D534FF095}">
      <dsp:nvSpPr>
        <dsp:cNvPr id="0" name=""/>
        <dsp:cNvSpPr/>
      </dsp:nvSpPr>
      <dsp:spPr>
        <a:xfrm>
          <a:off x="9971" y="3240366"/>
          <a:ext cx="3306757" cy="15151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Формирование функциональной грамотности  по индивидуальной траектории</a:t>
          </a:r>
          <a:endParaRPr lang="ru-RU" sz="1400" b="1" kern="1200" dirty="0"/>
        </a:p>
      </dsp:txBody>
      <dsp:txXfrm>
        <a:off x="9971" y="3429754"/>
        <a:ext cx="2738593" cy="1136327"/>
      </dsp:txXfrm>
    </dsp:sp>
    <dsp:sp modelId="{4757086F-A8CE-4115-8807-736E9711FE6D}">
      <dsp:nvSpPr>
        <dsp:cNvPr id="0" name=""/>
        <dsp:cNvSpPr/>
      </dsp:nvSpPr>
      <dsp:spPr>
        <a:xfrm>
          <a:off x="3440571" y="3240366"/>
          <a:ext cx="2304256" cy="15151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Наличие цифровых устройств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Доступ в интернет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Качество программного обеспечения</a:t>
          </a:r>
          <a:endParaRPr lang="ru-RU" sz="1400" b="1" kern="1200" dirty="0"/>
        </a:p>
      </dsp:txBody>
      <dsp:txXfrm>
        <a:off x="3514532" y="3314327"/>
        <a:ext cx="2156334" cy="1367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729E4-0795-4AEB-91BB-433B510A6580}">
      <dsp:nvSpPr>
        <dsp:cNvPr id="0" name=""/>
        <dsp:cNvSpPr/>
      </dsp:nvSpPr>
      <dsp:spPr>
        <a:xfrm>
          <a:off x="2410" y="0"/>
          <a:ext cx="2936369" cy="75135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ЦЕЛЬ ИСПОЛЬЗОВАНИЯ</a:t>
          </a:r>
          <a:endParaRPr lang="ru-RU" sz="2000" b="1" kern="1200" dirty="0"/>
        </a:p>
      </dsp:txBody>
      <dsp:txXfrm>
        <a:off x="378089" y="0"/>
        <a:ext cx="2185011" cy="751358"/>
      </dsp:txXfrm>
    </dsp:sp>
    <dsp:sp modelId="{82FE06C7-3DD0-4701-B290-4EAF0052F916}">
      <dsp:nvSpPr>
        <dsp:cNvPr id="0" name=""/>
        <dsp:cNvSpPr/>
      </dsp:nvSpPr>
      <dsp:spPr>
        <a:xfrm>
          <a:off x="2645142" y="0"/>
          <a:ext cx="2936369" cy="75135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ЭФФЕКТ</a:t>
          </a:r>
          <a:endParaRPr lang="ru-RU" sz="2000" b="1" kern="1200" dirty="0"/>
        </a:p>
      </dsp:txBody>
      <dsp:txXfrm>
        <a:off x="3020821" y="0"/>
        <a:ext cx="2185011" cy="751358"/>
      </dsp:txXfrm>
    </dsp:sp>
    <dsp:sp modelId="{95370B56-1612-4631-BB12-581A9DABB21B}">
      <dsp:nvSpPr>
        <dsp:cNvPr id="0" name=""/>
        <dsp:cNvSpPr/>
      </dsp:nvSpPr>
      <dsp:spPr>
        <a:xfrm>
          <a:off x="5287875" y="0"/>
          <a:ext cx="2936369" cy="75135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УСЛОВИЯ ИСПОЛЬЗОВАНИЯ</a:t>
          </a:r>
          <a:endParaRPr lang="ru-RU" sz="2000" b="1" kern="1200" dirty="0"/>
        </a:p>
      </dsp:txBody>
      <dsp:txXfrm>
        <a:off x="5663554" y="0"/>
        <a:ext cx="2185011" cy="7513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5165E-67D6-4469-863A-842734A92BAB}">
      <dsp:nvSpPr>
        <dsp:cNvPr id="0" name=""/>
        <dsp:cNvSpPr/>
      </dsp:nvSpPr>
      <dsp:spPr>
        <a:xfrm>
          <a:off x="2932531" y="-51902"/>
          <a:ext cx="3805453" cy="3031500"/>
        </a:xfrm>
        <a:prstGeom prst="ellipse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Содержательная область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9925" y="478610"/>
        <a:ext cx="2790665" cy="1364175"/>
      </dsp:txXfrm>
    </dsp:sp>
    <dsp:sp modelId="{22BCF64A-6A02-4793-A6ED-DED440A18AE6}">
      <dsp:nvSpPr>
        <dsp:cNvPr id="0" name=""/>
        <dsp:cNvSpPr/>
      </dsp:nvSpPr>
      <dsp:spPr>
        <a:xfrm>
          <a:off x="3227721" y="1616617"/>
          <a:ext cx="4251975" cy="303150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90000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Контексты/ ситуации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8117" y="2399755"/>
        <a:ext cx="2551185" cy="1667325"/>
      </dsp:txXfrm>
    </dsp:sp>
    <dsp:sp modelId="{4EECC0DA-4D37-41D6-AC54-4EFAD6D48CD5}">
      <dsp:nvSpPr>
        <dsp:cNvPr id="0" name=""/>
        <dsp:cNvSpPr/>
      </dsp:nvSpPr>
      <dsp:spPr>
        <a:xfrm>
          <a:off x="1142894" y="1530922"/>
          <a:ext cx="4364928" cy="3031500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Компетентностная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область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3925" y="2314060"/>
        <a:ext cx="2618956" cy="1667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546F4-3602-4837-BFFD-3E3B4BA3A09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738" y="744538"/>
            <a:ext cx="61722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err="1" smtClean="0"/>
              <a:t>Енка</a:t>
            </a:r>
            <a:r>
              <a:rPr lang="ru-RU" dirty="0" smtClean="0"/>
              <a:t> </a:t>
            </a:r>
            <a:r>
              <a:rPr lang="ru-RU" dirty="0" err="1" smtClean="0"/>
              <a:t>стра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0C06-5FE1-4F23-A7EB-1A222EB9C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7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7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4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84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20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2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38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68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34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540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31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8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32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66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20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95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101E0-43CB-4683-B176-B1524CF6A626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61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36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22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47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22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15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07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160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22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738" y="744538"/>
            <a:ext cx="61722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0716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951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329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851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2480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011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066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2738" y="744538"/>
            <a:ext cx="61722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112" y="9427923"/>
            <a:ext cx="2945977" cy="497127"/>
          </a:xfrm>
          <a:prstGeom prst="rect">
            <a:avLst/>
          </a:prstGeom>
        </p:spPr>
        <p:txBody>
          <a:bodyPr/>
          <a:lstStyle/>
          <a:p>
            <a:fld id="{E30101E0-43CB-4683-B176-B1524CF6A626}" type="slidenum">
              <a:rPr lang="ru-RU" smtClean="0"/>
              <a:pPr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4250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52016" y="9430783"/>
            <a:ext cx="2945659" cy="49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35CF35D-1303-4B66-B074-34C2880E3D9C}" type="slidenum">
              <a:rPr lang="ru-RU" altLang="ru-RU" sz="1200">
                <a:latin typeface="Times New Roman" panose="02020603050405020304" pitchFamily="18" charset="0"/>
              </a:rPr>
              <a:pPr algn="r"/>
              <a:t>82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7" y="4715153"/>
            <a:ext cx="5887421" cy="5072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endParaRPr lang="ru-RU" altLang="ru-RU" dirty="0" smtClean="0"/>
          </a:p>
          <a:p>
            <a:pPr eaLnBrk="1" hangingPunct="1"/>
            <a:r>
              <a:rPr lang="ru-RU" altLang="ru-RU" dirty="0" smtClean="0"/>
              <a:t>Квалификация учителя в формировании функциональной грамотности определяется:</a:t>
            </a:r>
          </a:p>
          <a:p>
            <a:r>
              <a:rPr lang="ru-RU" b="1" dirty="0" smtClean="0"/>
              <a:t>(1)</a:t>
            </a:r>
            <a:r>
              <a:rPr lang="ru-RU" dirty="0" smtClean="0"/>
              <a:t> какую часть учащихся – всех, подавляющее большинство или только отдельных детей – учитель может </a:t>
            </a:r>
            <a:r>
              <a:rPr lang="ru-RU" b="1" dirty="0" smtClean="0"/>
              <a:t>включить </a:t>
            </a:r>
            <a:r>
              <a:rPr lang="ru-RU" dirty="0" smtClean="0"/>
              <a:t>в учебный процесс, насколько умело может </a:t>
            </a:r>
            <a:r>
              <a:rPr lang="ru-RU" b="1" dirty="0" smtClean="0"/>
              <a:t>инициировать (</a:t>
            </a:r>
            <a:r>
              <a:rPr lang="ru-RU" dirty="0" smtClean="0"/>
              <a:t>или даже </a:t>
            </a:r>
            <a:r>
              <a:rPr lang="ru-RU" b="1" dirty="0" smtClean="0"/>
              <a:t>спровоцировать) учебную деятельность</a:t>
            </a:r>
            <a:r>
              <a:rPr lang="ru-RU" dirty="0" smtClean="0"/>
              <a:t> детей, появление у них образовательного запроса;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/>
              <a:t>(2) даёт ли учитель возможность детям обмениваться мнениями по поводу учебного задания, обсуждать пути его решения, полученные результаты, сравнивать эффективность различных способов решения и поощряет ли системой оценки такого рода деятельность (называемую обычно </a:t>
            </a:r>
            <a:r>
              <a:rPr lang="ru-RU" b="1" dirty="0" smtClean="0"/>
              <a:t>учебным сотрудничеством</a:t>
            </a:r>
            <a:r>
              <a:rPr lang="ru-RU" dirty="0" smtClean="0"/>
              <a:t>, позиционным сотрудничеством или </a:t>
            </a:r>
            <a:r>
              <a:rPr lang="ru-RU" b="1" dirty="0" smtClean="0"/>
              <a:t>учением в общении</a:t>
            </a:r>
            <a:r>
              <a:rPr lang="ru-RU" dirty="0" smtClean="0"/>
              <a:t>);</a:t>
            </a:r>
          </a:p>
          <a:p>
            <a:r>
              <a:rPr lang="ru-RU" b="1" dirty="0" smtClean="0"/>
              <a:t>(3)</a:t>
            </a:r>
            <a:r>
              <a:rPr lang="ru-RU" dirty="0" smtClean="0"/>
              <a:t> организует ли учитель </a:t>
            </a:r>
            <a:r>
              <a:rPr lang="ru-RU" b="1" dirty="0" smtClean="0"/>
              <a:t>поисковую активность </a:t>
            </a:r>
            <a:r>
              <a:rPr lang="ru-RU" dirty="0" smtClean="0"/>
              <a:t>детей или тренирует только их исполнительскую дисциплину. </a:t>
            </a:r>
          </a:p>
          <a:p>
            <a:r>
              <a:rPr lang="ru-RU" b="1" dirty="0" smtClean="0"/>
              <a:t>(4)</a:t>
            </a:r>
            <a:r>
              <a:rPr lang="ru-RU" dirty="0" smtClean="0"/>
              <a:t> стимулирует ли учитель становление и развитие </a:t>
            </a:r>
            <a:r>
              <a:rPr lang="ru-RU" b="1" dirty="0" smtClean="0"/>
              <a:t>самостоятельной оценочной деятельности </a:t>
            </a:r>
            <a:r>
              <a:rPr lang="ru-RU" dirty="0" smtClean="0"/>
              <a:t>детей или полностью присваивает себе все функции контроля и оценки. 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r>
              <a:rPr lang="ru-RU" dirty="0" smtClean="0"/>
              <a:t>Главным направлением повышения квалификации учителей в области формирования функциональной грамотности становится разработка различных классов учебных задач и методика формирования различных стратегий их решения.</a:t>
            </a:r>
          </a:p>
          <a:p>
            <a:endParaRPr lang="ru-RU" dirty="0" smtClean="0"/>
          </a:p>
          <a:p>
            <a:r>
              <a:rPr lang="ru-RU" dirty="0" smtClean="0"/>
              <a:t>Каждый учитель  должен проанализировать систему заданий, которые он планирует использовать в учебном процессе. Он должен помнить, что результат его работы заложен им в тех материалах, с которыми он пришел на урок и теми материалами, с которыми дети работают дома при подготовке к уроку. Важно задать вопрос: Какие задания работают на формирование функциональной грамотности? Сколько таких заданий в учебниках и задачниках, по которым работает учитель? Достаточно ли их количества для формирования прочного уровня функциональной грамотности? 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9144705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A88B-A956-BF4F-AD0A-9AA2CEDEB924}" type="slidenum">
              <a:rPr lang="x-none" smtClean="0"/>
              <a:pPr/>
              <a:t>83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97474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51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260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101E0-43CB-4683-B176-B1524CF6A626}" type="slidenum">
              <a:rPr lang="ru-RU" smtClean="0"/>
              <a:pPr/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197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155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358DA-AB7E-4255-89C5-8DC93C0A79E6}" type="slidenum">
              <a:rPr lang="ru-RU" smtClean="0"/>
              <a:pPr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73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559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46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2738" y="744538"/>
            <a:ext cx="6172200" cy="3722687"/>
          </a:xfrm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606BA-0030-4ECF-A0B2-1D221DE62FE0}" type="slidenum">
              <a:rPr lang="ru-RU" smtClean="0"/>
              <a:pPr/>
              <a:t>90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30399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6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41B6D-794E-42B5-8813-1F3292FFB450}" type="slidenum">
              <a:rPr lang="ru-RU"/>
              <a:pPr/>
              <a:t>7</a:t>
            </a:fld>
            <a:endParaRPr lang="ru-RU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noFill/>
          <a:ln/>
        </p:spPr>
        <p:txBody>
          <a:bodyPr/>
          <a:lstStyle/>
          <a:p>
            <a:pPr eaLnBrk="1" hangingPunct="1"/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963880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A88B-A956-BF4F-AD0A-9AA2CEDEB924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097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358DA-AB7E-4255-89C5-8DC93C0A79E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97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8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6" y="2225605"/>
            <a:ext cx="10098723" cy="153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30" y="4059820"/>
            <a:ext cx="8316595" cy="183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8" y="286908"/>
            <a:ext cx="2673191" cy="61129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4" y="286908"/>
            <a:ext cx="7821560" cy="61129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>
            <a:extLst>
              <a:ext uri="{FF2B5EF4-FFF2-40B4-BE49-F238E27FC236}">
                <a16:creationId xmlns="" xmlns:a16="http://schemas.microsoft.com/office/drawing/2014/main" id="{20208602-AC7C-4641-9A6F-07A4D8C32F47}"/>
              </a:ext>
            </a:extLst>
          </p:cNvPr>
          <p:cNvSpPr/>
          <p:nvPr userDrawn="1"/>
        </p:nvSpPr>
        <p:spPr>
          <a:xfrm>
            <a:off x="-120999" y="1214188"/>
            <a:ext cx="12123621" cy="1"/>
          </a:xfrm>
          <a:prstGeom prst="line">
            <a:avLst/>
          </a:prstGeom>
          <a:ln w="63500">
            <a:solidFill>
              <a:srgbClr val="FFCC00"/>
            </a:solidFill>
            <a:miter lim="400000"/>
          </a:ln>
        </p:spPr>
        <p:txBody>
          <a:bodyPr lIns="0" tIns="0" rIns="0" bIns="0" anchor="ctr">
            <a:noAutofit/>
          </a:bodyPr>
          <a:lstStyle/>
          <a:p>
            <a:pPr algn="ctr" defTabSz="412585">
              <a:defRPr sz="3200" b="0" cap="none" spc="0">
                <a:ln>
                  <a:noFill/>
                </a:ln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solidFill>
                <a:schemeClr val="tx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23D82F9-CBA0-744D-BC7C-98E5D6A4D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47" y="0"/>
            <a:ext cx="10956257" cy="119643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3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7DF9CD4A-4E45-514F-AB06-B975C3B4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05500" y="4658868"/>
            <a:ext cx="3691678" cy="141213"/>
          </a:xfrm>
          <a:prstGeom prst="rect">
            <a:avLst/>
          </a:prstGeom>
        </p:spPr>
        <p:txBody>
          <a:bodyPr anchor="ctr"/>
          <a:lstStyle>
            <a:lvl1pPr algn="l">
              <a:defRPr sz="700" spc="150">
                <a:solidFill>
                  <a:schemeClr val="tx2"/>
                </a:solidFill>
              </a:defRPr>
            </a:lvl1pPr>
          </a:lstStyle>
          <a:p>
            <a:r>
              <a:rPr lang="ru-RU"/>
              <a:t>ЯНДЕКС.УЧЕБНИК ДЛЯ НАЧАЛЬНОЙ ШКОЛЫ</a:t>
            </a:r>
            <a:endParaRPr lang="x-none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3F117E17-D9A1-4F4A-B511-4294C0CD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911" y="6698785"/>
            <a:ext cx="208857" cy="381437"/>
          </a:xfrm>
          <a:prstGeom prst="rect">
            <a:avLst/>
          </a:prstGeom>
        </p:spPr>
        <p:txBody>
          <a:bodyPr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fld id="{922B6D4D-164A-9E43-B00A-6F12B8C4E2FE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58464FED-5235-3745-8263-1CA9A2905431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471092" y="1627189"/>
            <a:ext cx="6765897" cy="5020600"/>
          </a:xfrm>
          <a:prstGeom prst="rect">
            <a:avLst/>
          </a:prstGeom>
        </p:spPr>
        <p:txBody>
          <a:bodyPr wrap="square" lIns="44982">
            <a:noAutofit/>
          </a:bodyPr>
          <a:lstStyle>
            <a:lvl1pPr marL="447496" indent="-447496">
              <a:lnSpc>
                <a:spcPct val="100000"/>
              </a:lnSpc>
              <a:buClr>
                <a:schemeClr val="accent4">
                  <a:lumMod val="75000"/>
                </a:schemeClr>
              </a:buClr>
              <a:buSzPct val="80000"/>
              <a:buFont typeface=".PingFang SC Regular"/>
              <a:buChar char="＞"/>
              <a:tabLst/>
              <a:defRPr sz="2500">
                <a:solidFill>
                  <a:schemeClr val="tx2"/>
                </a:solidFill>
              </a:defRPr>
            </a:lvl1pPr>
            <a:lvl2pPr marL="456994" indent="0">
              <a:buNone/>
              <a:defRPr sz="1400"/>
            </a:lvl2pPr>
            <a:lvl3pPr marL="913989" indent="0">
              <a:buNone/>
              <a:defRPr sz="1200"/>
            </a:lvl3pPr>
            <a:lvl4pPr marL="1370983" indent="0">
              <a:buNone/>
              <a:defRPr sz="1000"/>
            </a:lvl4pPr>
            <a:lvl5pPr marL="1827977" indent="0">
              <a:buNone/>
              <a:defRPr sz="1000"/>
            </a:lvl5pPr>
            <a:lvl6pPr marL="2284971" indent="0">
              <a:buNone/>
              <a:defRPr sz="1000"/>
            </a:lvl6pPr>
            <a:lvl7pPr marL="2741966" indent="0">
              <a:buNone/>
              <a:defRPr sz="1000"/>
            </a:lvl7pPr>
            <a:lvl8pPr marL="3198960" indent="0">
              <a:buNone/>
              <a:defRPr sz="1000"/>
            </a:lvl8pPr>
            <a:lvl9pPr marL="3655954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420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  <p15:guide id="3" pos="581">
          <p15:clr>
            <a:srgbClr val="FBAE40"/>
          </p15:clr>
        </p15:guide>
        <p15:guide id="4" pos="14756">
          <p15:clr>
            <a:srgbClr val="FBAE40"/>
          </p15:clr>
        </p15:guide>
        <p15:guide id="5" pos="7884">
          <p15:clr>
            <a:srgbClr val="FBAE40"/>
          </p15:clr>
        </p15:guide>
        <p15:guide id="6" pos="7453">
          <p15:clr>
            <a:srgbClr val="FBAE40"/>
          </p15:clr>
        </p15:guide>
        <p15:guide id="7" pos="5434">
          <p15:clr>
            <a:srgbClr val="FBAE40"/>
          </p15:clr>
        </p15:guide>
        <p15:guide id="8" pos="4981">
          <p15:clr>
            <a:srgbClr val="FBAE40"/>
          </p15:clr>
        </p15:guide>
        <p15:guide id="9" pos="2985">
          <p15:clr>
            <a:srgbClr val="FBAE40"/>
          </p15:clr>
        </p15:guide>
        <p15:guide id="10" pos="2509">
          <p15:clr>
            <a:srgbClr val="FBAE40"/>
          </p15:clr>
        </p15:guide>
        <p15:guide id="11" pos="9902">
          <p15:clr>
            <a:srgbClr val="FBAE40"/>
          </p15:clr>
        </p15:guide>
        <p15:guide id="12" pos="10356">
          <p15:clr>
            <a:srgbClr val="FBAE40"/>
          </p15:clr>
        </p15:guide>
        <p15:guide id="13" pos="12374">
          <p15:clr>
            <a:srgbClr val="FBAE40"/>
          </p15:clr>
        </p15:guide>
        <p15:guide id="14" pos="12828">
          <p15:clr>
            <a:srgbClr val="FBAE40"/>
          </p15:clr>
        </p15:guide>
        <p15:guide id="15" orient="horz" pos="1939" userDrawn="1">
          <p15:clr>
            <a:srgbClr val="FBAE40"/>
          </p15:clr>
        </p15:guide>
        <p15:guide id="16" orient="horz" pos="801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7600240"/>
              </p:ext>
            </p:extLst>
          </p:nvPr>
        </p:nvGraphicFramePr>
        <p:xfrm>
          <a:off x="1551" y="1660"/>
          <a:ext cx="1547" cy="1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1" y="1660"/>
                        <a:ext cx="1547" cy="16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4701" cy="165842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>
          <a:xfrm>
            <a:off x="594043" y="6640325"/>
            <a:ext cx="2772198" cy="381438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064595" y="4099906"/>
            <a:ext cx="5363340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10195505" y="5348698"/>
            <a:ext cx="2865755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 err="1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ПР-Малые</a:t>
            </a:r>
            <a:r>
              <a:rPr lang="ru-RU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 розничные форматы-8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Apr19 v3.pptx</a:t>
            </a:r>
          </a:p>
        </p:txBody>
      </p:sp>
    </p:spTree>
    <p:extLst>
      <p:ext uri="{BB962C8B-B14F-4D97-AF65-F5344CB8AC3E}">
        <p14:creationId xmlns:p14="http://schemas.microsoft.com/office/powerpoint/2010/main" val="7111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34265" y="2077693"/>
            <a:ext cx="10480828" cy="3855283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/>
          <a:lstStyle/>
          <a:p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0700" y="6638211"/>
            <a:ext cx="5489008" cy="35332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ABBYY Confidential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67552" y="331563"/>
            <a:ext cx="8674803" cy="9407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882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8822" y="1796101"/>
            <a:ext cx="10524375" cy="451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5" indent="0">
              <a:buNone/>
              <a:defRPr/>
            </a:lvl2pPr>
            <a:lvl3pPr marL="914309" indent="0">
              <a:buNone/>
              <a:defRPr/>
            </a:lvl3pPr>
            <a:lvl4pPr marL="1371464" indent="0">
              <a:buNone/>
              <a:defRPr/>
            </a:lvl4pPr>
            <a:lvl5pPr marL="1828618" indent="0">
              <a:buNone/>
              <a:defRPr/>
            </a:lvl5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67552" y="331563"/>
            <a:ext cx="8674803" cy="9407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defRPr/>
            </a:lvl1pPr>
          </a:lstStyle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08599" y="6741645"/>
            <a:ext cx="2245449" cy="300900"/>
          </a:xfrm>
          <a:prstGeom prst="rect">
            <a:avLst/>
          </a:prstGeom>
        </p:spPr>
        <p:txBody>
          <a:bodyPr vert="horz" lIns="0" tIns="45718" rIns="0" bIns="45718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0700" y="6638211"/>
            <a:ext cx="5489008" cy="35332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ABBYY Confidential</a:t>
            </a:r>
          </a:p>
        </p:txBody>
      </p:sp>
    </p:spTree>
    <p:extLst>
      <p:ext uri="{BB962C8B-B14F-4D97-AF65-F5344CB8AC3E}">
        <p14:creationId xmlns:p14="http://schemas.microsoft.com/office/powerpoint/2010/main" val="50744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77500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8" y="4603785"/>
            <a:ext cx="10098723" cy="142292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8" y="3036576"/>
            <a:ext cx="10098723" cy="156721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1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7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5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5" y="1603698"/>
            <a:ext cx="5249437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5" y="2272043"/>
            <a:ext cx="5249437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9" y="1603698"/>
            <a:ext cx="5251501" cy="66834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84" indent="0">
              <a:buNone/>
              <a:defRPr sz="2300" b="1"/>
            </a:lvl2pPr>
            <a:lvl3pPr marL="1042569" indent="0">
              <a:buNone/>
              <a:defRPr sz="2100" b="1"/>
            </a:lvl3pPr>
            <a:lvl4pPr marL="1563853" indent="0">
              <a:buNone/>
              <a:defRPr sz="1900" b="1"/>
            </a:lvl4pPr>
            <a:lvl5pPr marL="2085137" indent="0">
              <a:buNone/>
              <a:defRPr sz="1900" b="1"/>
            </a:lvl5pPr>
            <a:lvl6pPr marL="2606422" indent="0">
              <a:buNone/>
              <a:defRPr sz="1900" b="1"/>
            </a:lvl6pPr>
            <a:lvl7pPr marL="3127706" indent="0">
              <a:buNone/>
              <a:defRPr sz="1900" b="1"/>
            </a:lvl7pPr>
            <a:lvl8pPr marL="3648990" indent="0">
              <a:buNone/>
              <a:defRPr sz="1900" b="1"/>
            </a:lvl8pPr>
            <a:lvl9pPr marL="417027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9" y="2272043"/>
            <a:ext cx="5251501" cy="412781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6" y="285251"/>
            <a:ext cx="3908718" cy="121396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4" y="285251"/>
            <a:ext cx="6641725" cy="6114606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6" y="1499216"/>
            <a:ext cx="3908718" cy="4900641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5015073"/>
            <a:ext cx="7128510" cy="59205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40151"/>
            <a:ext cx="7128510" cy="4298633"/>
          </a:xfrm>
        </p:spPr>
        <p:txBody>
          <a:bodyPr/>
          <a:lstStyle>
            <a:lvl1pPr marL="0" indent="0">
              <a:buNone/>
              <a:defRPr sz="3600"/>
            </a:lvl1pPr>
            <a:lvl2pPr marL="521284" indent="0">
              <a:buNone/>
              <a:defRPr sz="3200"/>
            </a:lvl2pPr>
            <a:lvl3pPr marL="1042569" indent="0">
              <a:buNone/>
              <a:defRPr sz="2700"/>
            </a:lvl3pPr>
            <a:lvl4pPr marL="1563853" indent="0">
              <a:buNone/>
              <a:defRPr sz="2300"/>
            </a:lvl4pPr>
            <a:lvl5pPr marL="2085137" indent="0">
              <a:buNone/>
              <a:defRPr sz="2300"/>
            </a:lvl5pPr>
            <a:lvl6pPr marL="2606422" indent="0">
              <a:buNone/>
              <a:defRPr sz="2300"/>
            </a:lvl6pPr>
            <a:lvl7pPr marL="3127706" indent="0">
              <a:buNone/>
              <a:defRPr sz="2300"/>
            </a:lvl7pPr>
            <a:lvl8pPr marL="3648990" indent="0">
              <a:buNone/>
              <a:defRPr sz="2300"/>
            </a:lvl8pPr>
            <a:lvl9pPr marL="417027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607131"/>
            <a:ext cx="7128510" cy="840819"/>
          </a:xfrm>
        </p:spPr>
        <p:txBody>
          <a:bodyPr/>
          <a:lstStyle>
            <a:lvl1pPr marL="0" indent="0">
              <a:buNone/>
              <a:defRPr sz="1600"/>
            </a:lvl1pPr>
            <a:lvl2pPr marL="521284" indent="0">
              <a:buNone/>
              <a:defRPr sz="1500"/>
            </a:lvl2pPr>
            <a:lvl3pPr marL="1042569" indent="0">
              <a:buNone/>
              <a:defRPr sz="1100"/>
            </a:lvl3pPr>
            <a:lvl4pPr marL="1563853" indent="0">
              <a:buNone/>
              <a:defRPr sz="1100"/>
            </a:lvl4pPr>
            <a:lvl5pPr marL="2085137" indent="0">
              <a:buNone/>
              <a:defRPr sz="1100"/>
            </a:lvl5pPr>
            <a:lvl6pPr marL="2606422" indent="0">
              <a:buNone/>
              <a:defRPr sz="1100"/>
            </a:lvl6pPr>
            <a:lvl7pPr marL="3127706" indent="0">
              <a:buNone/>
              <a:defRPr sz="1100"/>
            </a:lvl7pPr>
            <a:lvl8pPr marL="3648990" indent="0">
              <a:buNone/>
              <a:defRPr sz="1100"/>
            </a:lvl8pPr>
            <a:lvl9pPr marL="417027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194065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4" y="1671693"/>
            <a:ext cx="10692765" cy="4728165"/>
          </a:xfrm>
          <a:prstGeom prst="rect">
            <a:avLst/>
          </a:prstGeom>
        </p:spPr>
        <p:txBody>
          <a:bodyPr vert="horz" lIns="104257" tIns="52128" rIns="104257" bIns="521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640325"/>
            <a:ext cx="2772198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E020-E3D2-4B40-A05B-7CD782450F67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2" y="6640325"/>
            <a:ext cx="3762269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11" y="6640325"/>
            <a:ext cx="2772198" cy="381438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  <p:sldLayoutId id="2147483665" r:id="rId15"/>
  </p:sldLayoutIdLst>
  <p:txStyles>
    <p:titleStyle>
      <a:lvl1pPr algn="ctr" defTabSz="1042569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64" indent="-390964" algn="l" defTabSz="104256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87" indent="-325803" algn="l" defTabSz="104256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11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494" indent="-260643" algn="l" defTabSz="104256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779" indent="-260643" algn="l" defTabSz="104256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06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349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633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917" indent="-260643" algn="l" defTabSz="10425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84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69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853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137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422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706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990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275" algn="l" defTabSz="104256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Word1.docx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19.png"/><Relationship Id="rId4" Type="http://schemas.openxmlformats.org/officeDocument/2006/relationships/image" Target="../media/image16.wmf"/><Relationship Id="rId9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na-oz.ru/2012/4/funkcionalnaya--gramotnost-shkolnikov-i-problemy-vysshey-shkol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jpeg"/><Relationship Id="rId12" Type="http://schemas.openxmlformats.org/officeDocument/2006/relationships/image" Target="../media/image8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78.png"/><Relationship Id="rId10" Type="http://schemas.openxmlformats.org/officeDocument/2006/relationships/image" Target="../media/image83.jpe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mailto:centeroko@mail.ru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hyperlink" Target="http://www.centeroko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857" y="1796244"/>
            <a:ext cx="972108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Формирование и оценка функциональной грамотности школьников. Анализ результатов и их использование в учебном процессе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2193" cy="12779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25517" y="4225136"/>
            <a:ext cx="978700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800" i="1" dirty="0" smtClean="0"/>
              <a:t>Ковалева Галина Сергеевна, руководитель Центра оценки качества образования Института стратегии развития образования Российской академии образования, к.п.н.</a:t>
            </a:r>
            <a:endParaRPr lang="en-US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диагностической работы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4" y="1153302"/>
            <a:ext cx="10692765" cy="578647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Цель</a:t>
            </a:r>
            <a:r>
              <a:rPr lang="ru-RU" dirty="0" smtClean="0"/>
              <a:t>: </a:t>
            </a:r>
            <a:r>
              <a:rPr lang="ru-RU" dirty="0"/>
              <a:t>оценить 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читательской</a:t>
            </a:r>
            <a:r>
              <a:rPr lang="ru-RU" dirty="0"/>
              <a:t>, </a:t>
            </a:r>
            <a:r>
              <a:rPr lang="ru-RU" dirty="0" smtClean="0"/>
              <a:t>математической, </a:t>
            </a:r>
            <a:r>
              <a:rPr lang="ru-RU" dirty="0"/>
              <a:t>естественнонаучной, финансовой </a:t>
            </a:r>
            <a:r>
              <a:rPr lang="ru-RU" dirty="0" smtClean="0"/>
              <a:t>грамотности, а так же таких направлений как «глобальные компетенции» и «креативное мышление» </a:t>
            </a:r>
            <a:r>
              <a:rPr lang="ru-RU" dirty="0"/>
              <a:t>как </a:t>
            </a:r>
            <a:r>
              <a:rPr lang="ru-RU" dirty="0" smtClean="0"/>
              <a:t>составляющих </a:t>
            </a:r>
            <a:r>
              <a:rPr lang="ru-RU" dirty="0"/>
              <a:t>функциональной </a:t>
            </a:r>
            <a:r>
              <a:rPr lang="ru-RU" dirty="0" smtClean="0"/>
              <a:t>грамотности обучающихся 4-х и 8-х классов.</a:t>
            </a:r>
            <a:endParaRPr lang="ru-RU" dirty="0"/>
          </a:p>
          <a:p>
            <a:r>
              <a:rPr lang="ru-RU" b="1" dirty="0"/>
              <a:t>Состав варианта </a:t>
            </a:r>
            <a:r>
              <a:rPr lang="ru-RU" dirty="0"/>
              <a:t>(Вариант сформирован по четырем из  шести направлений функциональной грамотности: читательской (ЧГ),  математической (МГ) и естественнонаучной (ЕНГ), финансовой(ФН), глобальным компетенциям (ГК), креативному мышлению (КМ)).</a:t>
            </a:r>
          </a:p>
          <a:p>
            <a:pPr lvl="0"/>
            <a:r>
              <a:rPr lang="ru-RU" b="1" dirty="0"/>
              <a:t>Типы заданий</a:t>
            </a:r>
            <a:r>
              <a:rPr lang="ru-RU" dirty="0"/>
              <a:t>: с выбором одного или нескольких верных ответов; с множественным комплексным выбором; с кратким ответом (в виде букв, слов, цифр); с развернутым ответом; с выбором ответа и пояснением к нему  </a:t>
            </a:r>
          </a:p>
          <a:p>
            <a:r>
              <a:rPr lang="ru-RU" b="1" dirty="0"/>
              <a:t>Система оценивания</a:t>
            </a:r>
            <a:r>
              <a:rPr lang="ru-RU" dirty="0"/>
              <a:t>:  за выполнение заданий – 0, 1 или 2 балла, за работу в целом – суммарный балл и уровень </a:t>
            </a:r>
            <a:r>
              <a:rPr lang="ru-RU" dirty="0" err="1"/>
              <a:t>сформированности</a:t>
            </a:r>
            <a:r>
              <a:rPr lang="ru-RU" dirty="0"/>
              <a:t> функциональной грамотности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1"/>
            <a:ext cx="10692765" cy="510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диагностической работы (4 класс)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362576"/>
              </p:ext>
            </p:extLst>
          </p:nvPr>
        </p:nvGraphicFramePr>
        <p:xfrm>
          <a:off x="251792" y="701875"/>
          <a:ext cx="11161241" cy="6329703"/>
        </p:xfrm>
        <a:graphic>
          <a:graphicData uri="http://schemas.openxmlformats.org/drawingml/2006/table">
            <a:tbl>
              <a:tblPr/>
              <a:tblGrid>
                <a:gridCol w="1273941">
                  <a:extLst>
                    <a:ext uri="{9D8B030D-6E8A-4147-A177-3AD203B41FA5}">
                      <a16:colId xmlns="" xmlns:a16="http://schemas.microsoft.com/office/drawing/2014/main" val="3918817117"/>
                    </a:ext>
                  </a:extLst>
                </a:gridCol>
                <a:gridCol w="2471825">
                  <a:extLst>
                    <a:ext uri="{9D8B030D-6E8A-4147-A177-3AD203B41FA5}">
                      <a16:colId xmlns="" xmlns:a16="http://schemas.microsoft.com/office/drawing/2014/main" val="1707680403"/>
                    </a:ext>
                  </a:extLst>
                </a:gridCol>
                <a:gridCol w="2471825">
                  <a:extLst>
                    <a:ext uri="{9D8B030D-6E8A-4147-A177-3AD203B41FA5}">
                      <a16:colId xmlns="" xmlns:a16="http://schemas.microsoft.com/office/drawing/2014/main" val="2375839136"/>
                    </a:ext>
                  </a:extLst>
                </a:gridCol>
                <a:gridCol w="2471825">
                  <a:extLst>
                    <a:ext uri="{9D8B030D-6E8A-4147-A177-3AD203B41FA5}">
                      <a16:colId xmlns="" xmlns:a16="http://schemas.microsoft.com/office/drawing/2014/main" val="3088793073"/>
                    </a:ext>
                  </a:extLst>
                </a:gridCol>
                <a:gridCol w="2471825">
                  <a:extLst>
                    <a:ext uri="{9D8B030D-6E8A-4147-A177-3AD203B41FA5}">
                      <a16:colId xmlns="" xmlns:a16="http://schemas.microsoft.com/office/drawing/2014/main" val="310666982"/>
                    </a:ext>
                  </a:extLst>
                </a:gridCol>
              </a:tblGrid>
              <a:tr h="2337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Вариант</a:t>
                      </a:r>
                    </a:p>
                  </a:txBody>
                  <a:tcPr marL="6687" marR="6687" marT="6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Блок 1</a:t>
                      </a:r>
                    </a:p>
                  </a:txBody>
                  <a:tcPr marL="6687" marR="6687" marT="6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Блок 2</a:t>
                      </a:r>
                    </a:p>
                  </a:txBody>
                  <a:tcPr marL="6687" marR="6687" marT="6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Блок 3</a:t>
                      </a:r>
                    </a:p>
                  </a:txBody>
                  <a:tcPr marL="6687" marR="6687" marT="6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Блок 4</a:t>
                      </a:r>
                    </a:p>
                  </a:txBody>
                  <a:tcPr marL="6687" marR="6687" marT="66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4941963"/>
                  </a:ext>
                </a:extLst>
              </a:tr>
              <a:tr h="7358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Вариант 1</a:t>
                      </a:r>
                    </a:p>
                  </a:txBody>
                  <a:tcPr marL="6687" marR="6687" marT="6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МГ1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 Почта; Кафе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ФН2: Услуги почты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</a:p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летний отдых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ЧГ1: Удивительная женщина-учёный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КМ1:Волшебная страна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1965842"/>
                  </a:ext>
                </a:extLst>
              </a:tr>
              <a:tr h="7358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Вариант 2</a:t>
                      </a:r>
                    </a:p>
                  </a:txBody>
                  <a:tcPr marL="6687" marR="6687" marT="6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ЧГ1: Удивительная женщина-учёный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ГК2:Сохраним планету 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МГ1:Почта;Кафе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ЕГ1: Почему стекла потеют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?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Угадай планету 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0213210"/>
                  </a:ext>
                </a:extLst>
              </a:tr>
              <a:tr h="7358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Вариант 3</a:t>
                      </a:r>
                    </a:p>
                  </a:txBody>
                  <a:tcPr marL="6687" marR="6687" marT="6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МГ2:Музыкальная студия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 Забор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ФН2: Услуги почты; </a:t>
                      </a:r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летний отдых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КМ2:Невидимые миры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ЧГ1: Удивительная женщина-учёный</a:t>
                      </a:r>
                    </a:p>
                  </a:txBody>
                  <a:tcPr marL="6687" marR="6687" marT="66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6349987"/>
                  </a:ext>
                </a:extLst>
              </a:tr>
              <a:tr h="7358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Вариант 4</a:t>
                      </a:r>
                    </a:p>
                  </a:txBody>
                  <a:tcPr marL="6687" marR="6687" marT="6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КМ1:Волшебная страна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ЧГ1: Удивительная женщина-учёный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МГ2:Музыкальная студия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 Забор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ФН1: Сломался холодильник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</a:p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Спонтанные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покупки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1891709"/>
                  </a:ext>
                </a:extLst>
              </a:tr>
              <a:tr h="7358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Вариант 5</a:t>
                      </a:r>
                    </a:p>
                  </a:txBody>
                  <a:tcPr marL="6687" marR="6687" marT="6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ЕГ1: Почему стекла потеют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?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Угадай планету 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МГ1:Почта;Кафе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ЧГ2: Оптические иллюзии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ГК1:Ты носишь очки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6246411"/>
                  </a:ext>
                </a:extLst>
              </a:tr>
              <a:tr h="7358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Вариант 6</a:t>
                      </a:r>
                    </a:p>
                  </a:txBody>
                  <a:tcPr marL="6687" marR="6687" marT="6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ЧГ2: Оптические иллюзии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ЕГ2: Непохожие родственники; </a:t>
                      </a:r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Как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увидеть невидимое?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ГК1:Ты носишь очки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МГ1:Почта;Кафе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1807400"/>
                  </a:ext>
                </a:extLst>
              </a:tr>
              <a:tr h="7358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Вариант 7</a:t>
                      </a:r>
                    </a:p>
                  </a:txBody>
                  <a:tcPr marL="6687" marR="6687" marT="6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ГК2:Сохраним планету 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МГ2:Музыкальная студия;Забор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ЕГ2: Непохожие родственники; Как увидеть невидимое?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ЧГ2: Оптические иллюзии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059853"/>
                  </a:ext>
                </a:extLst>
              </a:tr>
              <a:tr h="7358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Вариант 8</a:t>
                      </a:r>
                    </a:p>
                  </a:txBody>
                  <a:tcPr marL="6687" marR="6687" marT="6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ФН1: Сломался холодильник; </a:t>
                      </a:r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Спонтанные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покупки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ЧГ2: Оптические иллюзии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КМ2:Невидимые миры</a:t>
                      </a: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МГ2:Музыкальная студия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 Забор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87" marR="6687" marT="6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555982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-90214"/>
            <a:ext cx="10692765" cy="775005"/>
          </a:xfrm>
        </p:spPr>
        <p:txBody>
          <a:bodyPr>
            <a:normAutofit/>
          </a:bodyPr>
          <a:lstStyle/>
          <a:p>
            <a:r>
              <a:rPr lang="ru-RU" sz="3600" dirty="0"/>
              <a:t>Структура диагностической работы </a:t>
            </a:r>
            <a:r>
              <a:rPr lang="ru-RU" sz="3600" dirty="0" smtClean="0"/>
              <a:t>(8 </a:t>
            </a:r>
            <a:r>
              <a:rPr lang="ru-RU" sz="3600" dirty="0"/>
              <a:t>класс)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937486"/>
              </p:ext>
            </p:extLst>
          </p:nvPr>
        </p:nvGraphicFramePr>
        <p:xfrm>
          <a:off x="179785" y="557859"/>
          <a:ext cx="11521280" cy="6512425"/>
        </p:xfrm>
        <a:graphic>
          <a:graphicData uri="http://schemas.openxmlformats.org/drawingml/2006/table">
            <a:tbl>
              <a:tblPr/>
              <a:tblGrid>
                <a:gridCol w="1100760">
                  <a:extLst>
                    <a:ext uri="{9D8B030D-6E8A-4147-A177-3AD203B41FA5}">
                      <a16:colId xmlns="" xmlns:a16="http://schemas.microsoft.com/office/drawing/2014/main" val="1728871545"/>
                    </a:ext>
                  </a:extLst>
                </a:gridCol>
                <a:gridCol w="2421670">
                  <a:extLst>
                    <a:ext uri="{9D8B030D-6E8A-4147-A177-3AD203B41FA5}">
                      <a16:colId xmlns="" xmlns:a16="http://schemas.microsoft.com/office/drawing/2014/main" val="2682309437"/>
                    </a:ext>
                  </a:extLst>
                </a:gridCol>
                <a:gridCol w="2495054">
                  <a:extLst>
                    <a:ext uri="{9D8B030D-6E8A-4147-A177-3AD203B41FA5}">
                      <a16:colId xmlns="" xmlns:a16="http://schemas.microsoft.com/office/drawing/2014/main" val="2651108636"/>
                    </a:ext>
                  </a:extLst>
                </a:gridCol>
                <a:gridCol w="2495054">
                  <a:extLst>
                    <a:ext uri="{9D8B030D-6E8A-4147-A177-3AD203B41FA5}">
                      <a16:colId xmlns="" xmlns:a16="http://schemas.microsoft.com/office/drawing/2014/main" val="2983835552"/>
                    </a:ext>
                  </a:extLst>
                </a:gridCol>
                <a:gridCol w="3008742">
                  <a:extLst>
                    <a:ext uri="{9D8B030D-6E8A-4147-A177-3AD203B41FA5}">
                      <a16:colId xmlns="" xmlns:a16="http://schemas.microsoft.com/office/drawing/2014/main" val="1797165627"/>
                    </a:ext>
                  </a:extLst>
                </a:gridCol>
              </a:tblGrid>
              <a:tr h="241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" marR="6754" marT="6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1</a:t>
                      </a:r>
                    </a:p>
                  </a:txBody>
                  <a:tcPr marL="6754" marR="6754" marT="6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2</a:t>
                      </a:r>
                    </a:p>
                  </a:txBody>
                  <a:tcPr marL="6754" marR="6754" marT="6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3</a:t>
                      </a:r>
                    </a:p>
                  </a:txBody>
                  <a:tcPr marL="6754" marR="6754" marT="6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4</a:t>
                      </a:r>
                    </a:p>
                  </a:txBody>
                  <a:tcPr marL="6754" marR="6754" marT="6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02131899"/>
                  </a:ext>
                </a:extLst>
              </a:tr>
              <a:tr h="50593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МГ1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Посадка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рябин; </a:t>
                      </a:r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Две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шкалы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ЕГ2:Кислород для жизни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Органы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чувств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ЧГ2: Свет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КМ1:Солидарность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2306036"/>
                  </a:ext>
                </a:extLst>
              </a:tr>
              <a:tr h="50593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ЧГ2: Свет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КМ1:Солидарность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МГ1:Посадка рябин; </a:t>
                      </a:r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Две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шкалы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ЕГ1:Витамины; Лыжники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1603659"/>
                  </a:ext>
                </a:extLst>
              </a:tr>
              <a:tr h="8795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3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МГ2:Оздоровительный детский центр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Благоустройство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сквера  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ФН2: Сколько нужно банковских карт; </a:t>
                      </a:r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Огневое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 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КМ2:Качели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ЧГ2: Свет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004780"/>
                  </a:ext>
                </a:extLst>
              </a:tr>
              <a:tr h="10053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4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ЕГ1:Витамины; </a:t>
                      </a:r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Лыжники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ЧГ1: Ферма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МГ2:Оздоровительный детский центр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Благоустройство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сквера  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ГК2:Деятельность ЮНЕСКО и права человека 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654583"/>
                  </a:ext>
                </a:extLst>
              </a:tr>
              <a:tr h="7556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5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ФН2: Сколько нужно банковских карт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Огневое страхование 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МГ1:Посадка рябин; Две шкалы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ГК1:Мусор в горах 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ЧГ1: Ферма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9306519"/>
                  </a:ext>
                </a:extLst>
              </a:tr>
              <a:tr h="7556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6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ЧГ1: Ферма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ГК1:Мусор в горах 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ФН1: Финансовая защита; Шоппинг в интернет-магазинах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МГ1:Посадка рябин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Две шкалы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4586402"/>
                  </a:ext>
                </a:extLst>
              </a:tr>
              <a:tr h="8795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7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ГК2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Деятельность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ЮНЕСКО и права человека 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МГ2:Оздоровительный детский центр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Благоустройство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сквера  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ЧГ1: Ферма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ФН1: Финансовая защита; Шоппинг в интернет-магазинах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0428821"/>
                  </a:ext>
                </a:extLst>
              </a:tr>
              <a:tr h="8795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8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КМ2:Качели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ЧГ2: Свет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ЕГ2:Кислород для жизни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Органы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чувств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МГ2:Оздоровительный детский центр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Благоустройство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сквера  </a:t>
                      </a:r>
                    </a:p>
                  </a:txBody>
                  <a:tcPr marL="6754" marR="6754" marT="6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3127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9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731" y="13076"/>
            <a:ext cx="10692765" cy="775005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основных характеристик заданий по функциональной грамотности для </a:t>
            </a:r>
            <a:r>
              <a:rPr lang="ru-RU" alt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alt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класса: </a:t>
            </a:r>
            <a:r>
              <a:rPr lang="ru-RU" alt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математическая </a:t>
            </a:r>
            <a:r>
              <a:rPr lang="ru-RU" alt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583042"/>
              </p:ext>
            </p:extLst>
          </p:nvPr>
        </p:nvGraphicFramePr>
        <p:xfrm>
          <a:off x="630731" y="819713"/>
          <a:ext cx="10663608" cy="6258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6082">
                  <a:extLst>
                    <a:ext uri="{9D8B030D-6E8A-4147-A177-3AD203B41FA5}">
                      <a16:colId xmlns="" xmlns:a16="http://schemas.microsoft.com/office/drawing/2014/main" val="1544038568"/>
                    </a:ext>
                  </a:extLst>
                </a:gridCol>
                <a:gridCol w="1989829">
                  <a:extLst>
                    <a:ext uri="{9D8B030D-6E8A-4147-A177-3AD203B41FA5}">
                      <a16:colId xmlns="" xmlns:a16="http://schemas.microsoft.com/office/drawing/2014/main" val="1334699102"/>
                    </a:ext>
                  </a:extLst>
                </a:gridCol>
                <a:gridCol w="1987697">
                  <a:extLst>
                    <a:ext uri="{9D8B030D-6E8A-4147-A177-3AD203B41FA5}">
                      <a16:colId xmlns="" xmlns:a16="http://schemas.microsoft.com/office/drawing/2014/main" val="1035607541"/>
                    </a:ext>
                  </a:extLst>
                </a:gridCol>
              </a:tblGrid>
              <a:tr h="458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Число заданий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/>
                </a:tc>
                <a:extLst>
                  <a:ext uri="{0D108BD9-81ED-4DB2-BD59-A6C34878D82A}">
                    <a16:rowId xmlns="" xmlns:a16="http://schemas.microsoft.com/office/drawing/2014/main" val="1446088869"/>
                  </a:ext>
                </a:extLst>
              </a:tr>
              <a:tr h="22669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Содержательная область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1104851"/>
                  </a:ext>
                </a:extLst>
              </a:tr>
              <a:tr h="151632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Пространство и форма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3693599968"/>
                  </a:ext>
                </a:extLst>
              </a:tr>
              <a:tr h="31977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33%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2049620701"/>
                  </a:ext>
                </a:extLst>
              </a:tr>
              <a:tr h="387782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Изменение и зависимости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17%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2254160957"/>
                  </a:ext>
                </a:extLst>
              </a:tr>
              <a:tr h="271508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Неопределенность и данные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17%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2957598606"/>
                  </a:ext>
                </a:extLst>
              </a:tr>
              <a:tr h="20972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Компетентностная</a:t>
                      </a:r>
                      <a:r>
                        <a:rPr lang="ru-RU" sz="1600" dirty="0">
                          <a:effectLst/>
                        </a:rPr>
                        <a:t> область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2221570"/>
                  </a:ext>
                </a:extLst>
              </a:tr>
              <a:tr h="20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Применять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2295642444"/>
                  </a:ext>
                </a:extLst>
              </a:tr>
              <a:tr h="342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Интерпретировать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368065599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104256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Формулировать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17%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1790633692"/>
                  </a:ext>
                </a:extLst>
              </a:tr>
              <a:tr h="20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Рассуждать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2877908649"/>
                  </a:ext>
                </a:extLst>
              </a:tr>
              <a:tr h="21340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сложности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390264"/>
                  </a:ext>
                </a:extLst>
              </a:tr>
              <a:tr h="20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Низкий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115647541"/>
                  </a:ext>
                </a:extLst>
              </a:tr>
              <a:tr h="20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Средний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4208555580"/>
                  </a:ext>
                </a:extLst>
              </a:tr>
              <a:tr h="20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Высокий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17%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1058952329"/>
                  </a:ext>
                </a:extLst>
              </a:tr>
              <a:tr h="20972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Формат ответа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8874214"/>
                  </a:ext>
                </a:extLst>
              </a:tr>
              <a:tr h="20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Выбор ответа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2756736173"/>
                  </a:ext>
                </a:extLst>
              </a:tr>
              <a:tr h="333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Краткий ответ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3119950789"/>
                  </a:ext>
                </a:extLst>
              </a:tr>
              <a:tr h="20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Развернутый ответ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17%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2307426645"/>
                  </a:ext>
                </a:extLst>
              </a:tr>
              <a:tr h="2097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/>
                </a:tc>
                <a:extLst>
                  <a:ext uri="{0D108BD9-81ED-4DB2-BD59-A6C34878D82A}">
                    <a16:rowId xmlns="" xmlns:a16="http://schemas.microsoft.com/office/drawing/2014/main" val="4007129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4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21" y="125810"/>
            <a:ext cx="10692765" cy="775005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основных характеристик заданий по функциональной грамотности для </a:t>
            </a:r>
            <a:r>
              <a:rPr lang="ru-RU" alt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alt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класса: читательская грамотность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440098"/>
              </p:ext>
            </p:extLst>
          </p:nvPr>
        </p:nvGraphicFramePr>
        <p:xfrm>
          <a:off x="637778" y="1061914"/>
          <a:ext cx="10663608" cy="5888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6082">
                  <a:extLst>
                    <a:ext uri="{9D8B030D-6E8A-4147-A177-3AD203B41FA5}">
                      <a16:colId xmlns="" xmlns:a16="http://schemas.microsoft.com/office/drawing/2014/main" val="1544038568"/>
                    </a:ext>
                  </a:extLst>
                </a:gridCol>
                <a:gridCol w="1989829">
                  <a:extLst>
                    <a:ext uri="{9D8B030D-6E8A-4147-A177-3AD203B41FA5}">
                      <a16:colId xmlns="" xmlns:a16="http://schemas.microsoft.com/office/drawing/2014/main" val="1334699102"/>
                    </a:ext>
                  </a:extLst>
                </a:gridCol>
                <a:gridCol w="1987697">
                  <a:extLst>
                    <a:ext uri="{9D8B030D-6E8A-4147-A177-3AD203B41FA5}">
                      <a16:colId xmlns="" xmlns:a16="http://schemas.microsoft.com/office/drawing/2014/main" val="1035607541"/>
                    </a:ext>
                  </a:extLst>
                </a:gridCol>
              </a:tblGrid>
              <a:tr h="516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Число заданий 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/>
                </a:tc>
                <a:extLst>
                  <a:ext uri="{0D108BD9-81ED-4DB2-BD59-A6C34878D82A}">
                    <a16:rowId xmlns="" xmlns:a16="http://schemas.microsoft.com/office/drawing/2014/main" val="1446088869"/>
                  </a:ext>
                </a:extLst>
              </a:tr>
              <a:tr h="22669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Содержательная область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1104851"/>
                  </a:ext>
                </a:extLst>
              </a:tr>
              <a:tr h="6291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Чтение для личных целей (для себя): личные письма (в том числе блоги, чаты, смс), художественную литературу, информация о товарах, услугах; реклама; путеводители; расписание движения транспорта; афиши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53%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3693599968"/>
                  </a:ext>
                </a:extLst>
              </a:tr>
              <a:tr h="4194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Чтение для получения образования: учебная, справочная литература, научно-популярные тексты,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биографии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47%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2957598606"/>
                  </a:ext>
                </a:extLst>
              </a:tr>
              <a:tr h="20972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Компетентностная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2221570"/>
                  </a:ext>
                </a:extLst>
              </a:tr>
              <a:tr h="20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</a:rPr>
                        <a:t>Находить и извлекать информацию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2295642444"/>
                  </a:ext>
                </a:extLst>
              </a:tr>
              <a:tr h="20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Интегрировать и интерпретировать информацию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47%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3680655995"/>
                  </a:ext>
                </a:extLst>
              </a:tr>
              <a:tr h="20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Использовать информацию из текста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2877908649"/>
                  </a:ext>
                </a:extLst>
              </a:tr>
              <a:tr h="20972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сложности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390264"/>
                  </a:ext>
                </a:extLst>
              </a:tr>
              <a:tr h="20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</a:rPr>
                        <a:t>Низкий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115647541"/>
                  </a:ext>
                </a:extLst>
              </a:tr>
              <a:tr h="20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Средний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73%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4208555580"/>
                  </a:ext>
                </a:extLst>
              </a:tr>
              <a:tr h="20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Высокий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1058952329"/>
                  </a:ext>
                </a:extLst>
              </a:tr>
              <a:tr h="20972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Формат ответа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8874214"/>
                  </a:ext>
                </a:extLst>
              </a:tr>
              <a:tr h="20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</a:rPr>
                        <a:t>Выбор ответа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2756736173"/>
                  </a:ext>
                </a:extLst>
              </a:tr>
              <a:tr h="20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</a:rPr>
                        <a:t>Краткий ответ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3119950789"/>
                  </a:ext>
                </a:extLst>
              </a:tr>
              <a:tr h="209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Развернутый ответ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 anchor="ctr"/>
                </a:tc>
                <a:extLst>
                  <a:ext uri="{0D108BD9-81ED-4DB2-BD59-A6C34878D82A}">
                    <a16:rowId xmlns="" xmlns:a16="http://schemas.microsoft.com/office/drawing/2014/main" val="2307426645"/>
                  </a:ext>
                </a:extLst>
              </a:tr>
              <a:tr h="2097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89" marR="68389" marT="0" marB="0"/>
                </a:tc>
                <a:extLst>
                  <a:ext uri="{0D108BD9-81ED-4DB2-BD59-A6C34878D82A}">
                    <a16:rowId xmlns="" xmlns:a16="http://schemas.microsoft.com/office/drawing/2014/main" val="4007129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2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841" y="0"/>
            <a:ext cx="10692765" cy="775005"/>
          </a:xfrm>
        </p:spPr>
        <p:txBody>
          <a:bodyPr>
            <a:no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основных характеристик заданий по функциональной грамотности для 8 </a:t>
            </a: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класса: математическая грамотность</a:t>
            </a:r>
            <a:endParaRPr lang="ru-RU" altLang="ru-RU" sz="2400" b="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909176"/>
              </p:ext>
            </p:extLst>
          </p:nvPr>
        </p:nvGraphicFramePr>
        <p:xfrm>
          <a:off x="1547937" y="775005"/>
          <a:ext cx="8640960" cy="6415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8476">
                  <a:extLst>
                    <a:ext uri="{9D8B030D-6E8A-4147-A177-3AD203B41FA5}">
                      <a16:colId xmlns="" xmlns:a16="http://schemas.microsoft.com/office/drawing/2014/main" val="2269615717"/>
                    </a:ext>
                  </a:extLst>
                </a:gridCol>
                <a:gridCol w="1694705">
                  <a:extLst>
                    <a:ext uri="{9D8B030D-6E8A-4147-A177-3AD203B41FA5}">
                      <a16:colId xmlns="" xmlns:a16="http://schemas.microsoft.com/office/drawing/2014/main" val="785324746"/>
                    </a:ext>
                  </a:extLst>
                </a:gridCol>
                <a:gridCol w="1017779">
                  <a:extLst>
                    <a:ext uri="{9D8B030D-6E8A-4147-A177-3AD203B41FA5}">
                      <a16:colId xmlns="" xmlns:a16="http://schemas.microsoft.com/office/drawing/2014/main" val="3591938003"/>
                    </a:ext>
                  </a:extLst>
                </a:gridCol>
              </a:tblGrid>
              <a:tr h="528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Число заданий в работе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" indent="-228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в %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3422764"/>
                  </a:ext>
                </a:extLst>
              </a:tr>
              <a:tr h="1762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Содержательная область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261144"/>
                  </a:ext>
                </a:extLst>
              </a:tr>
              <a:tr h="252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4575854"/>
                  </a:ext>
                </a:extLst>
              </a:tr>
              <a:tr h="279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Пространство и форма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5344277"/>
                  </a:ext>
                </a:extLst>
              </a:tr>
              <a:tr h="279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Изменение и зависимости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7160573"/>
                  </a:ext>
                </a:extLst>
              </a:tr>
              <a:tr h="192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Неопределенность и данные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9642456"/>
                  </a:ext>
                </a:extLst>
              </a:tr>
              <a:tr h="1762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</a:rPr>
                        <a:t>Компетентностная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 область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3678086"/>
                  </a:ext>
                </a:extLst>
              </a:tr>
              <a:tr h="279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Формулировать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0607851"/>
                  </a:ext>
                </a:extLst>
              </a:tr>
              <a:tr h="279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Применять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9008821"/>
                  </a:ext>
                </a:extLst>
              </a:tr>
              <a:tr h="279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Интерпретировать/оценивать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4719794"/>
                  </a:ext>
                </a:extLst>
              </a:tr>
              <a:tr h="372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Рассуждать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8403213"/>
                  </a:ext>
                </a:extLst>
              </a:tr>
              <a:tr h="1762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Уровень сложности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2753776"/>
                  </a:ext>
                </a:extLst>
              </a:tr>
              <a:tr h="17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Низкий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2954525"/>
                  </a:ext>
                </a:extLst>
              </a:tr>
              <a:tr h="17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399345"/>
                  </a:ext>
                </a:extLst>
              </a:tr>
              <a:tr h="212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Повышенный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4608096"/>
                  </a:ext>
                </a:extLst>
              </a:tr>
              <a:tr h="1762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Формат ответа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0870378"/>
                  </a:ext>
                </a:extLst>
              </a:tr>
              <a:tr h="2299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Задание с кратким ответом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434069"/>
                  </a:ext>
                </a:extLst>
              </a:tr>
              <a:tr h="17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Задание на установление соответствия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0892933"/>
                  </a:ext>
                </a:extLst>
              </a:tr>
              <a:tr h="17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Задание с развернутым ответом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2877679"/>
                  </a:ext>
                </a:extLst>
              </a:tr>
              <a:tr h="17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Задание с множественным выбором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4923431"/>
                  </a:ext>
                </a:extLst>
              </a:tr>
              <a:tr h="2299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Задание с выбором одного верного ответа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1873811"/>
                  </a:ext>
                </a:extLst>
              </a:tr>
              <a:tr h="17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Задание с выпадающим меню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4020179"/>
                  </a:ext>
                </a:extLst>
              </a:tr>
              <a:tr h="279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98" marR="5099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091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2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1"/>
            <a:ext cx="10692765" cy="867550"/>
          </a:xfrm>
        </p:spPr>
        <p:txBody>
          <a:bodyPr>
            <a:no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основных характеристик заданий по функциональной грамотности для 8 </a:t>
            </a: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класса: читательская </a:t>
            </a: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lang="ru-RU" altLang="ru-RU" sz="2400" b="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405539"/>
              </p:ext>
            </p:extLst>
          </p:nvPr>
        </p:nvGraphicFramePr>
        <p:xfrm>
          <a:off x="725451" y="777453"/>
          <a:ext cx="10873207" cy="6195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51813">
                  <a:extLst>
                    <a:ext uri="{9D8B030D-6E8A-4147-A177-3AD203B41FA5}">
                      <a16:colId xmlns="" xmlns:a16="http://schemas.microsoft.com/office/drawing/2014/main" val="4100450408"/>
                    </a:ext>
                  </a:extLst>
                </a:gridCol>
                <a:gridCol w="1154707">
                  <a:extLst>
                    <a:ext uri="{9D8B030D-6E8A-4147-A177-3AD203B41FA5}">
                      <a16:colId xmlns="" xmlns:a16="http://schemas.microsoft.com/office/drawing/2014/main" val="4237193047"/>
                    </a:ext>
                  </a:extLst>
                </a:gridCol>
                <a:gridCol w="1066687">
                  <a:extLst>
                    <a:ext uri="{9D8B030D-6E8A-4147-A177-3AD203B41FA5}">
                      <a16:colId xmlns="" xmlns:a16="http://schemas.microsoft.com/office/drawing/2014/main" val="2835170789"/>
                    </a:ext>
                  </a:extLst>
                </a:gridCol>
              </a:tblGrid>
              <a:tr h="456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Число заданий 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В %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/>
                </a:tc>
                <a:extLst>
                  <a:ext uri="{0D108BD9-81ED-4DB2-BD59-A6C34878D82A}">
                    <a16:rowId xmlns="" xmlns:a16="http://schemas.microsoft.com/office/drawing/2014/main" val="1165010271"/>
                  </a:ext>
                </a:extLst>
              </a:tr>
              <a:tr h="23854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Содержательная область 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235343"/>
                  </a:ext>
                </a:extLst>
              </a:tr>
              <a:tr h="5564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Чтение для личных целей (для себя): личные письма (в том числе блоги, чаты, смс), художественную литературу, информация о товарах, услугах; реклама; путеводители; расписание движения транспорта; афиши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13%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extLst>
                  <a:ext uri="{0D108BD9-81ED-4DB2-BD59-A6C34878D82A}">
                    <a16:rowId xmlns="" xmlns:a16="http://schemas.microsoft.com/office/drawing/2014/main" val="3109548306"/>
                  </a:ext>
                </a:extLst>
              </a:tr>
              <a:tr h="4630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Чтение для общественных целей: официальные документы, </a:t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информацию разного рода о событиях общественного значения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4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27%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extLst>
                  <a:ext uri="{0D108BD9-81ED-4DB2-BD59-A6C34878D82A}">
                    <a16:rowId xmlns="" xmlns:a16="http://schemas.microsoft.com/office/drawing/2014/main" val="808663153"/>
                  </a:ext>
                </a:extLst>
              </a:tr>
              <a:tr h="3709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Чтение для получения образования: учебная, справочная литература, научно-популярные тексты, биографии,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7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47%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extLst>
                  <a:ext uri="{0D108BD9-81ED-4DB2-BD59-A6C34878D82A}">
                    <a16:rowId xmlns="" xmlns:a16="http://schemas.microsoft.com/office/drawing/2014/main" val="3470361724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Множественный: чтение для разных целей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13%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extLst>
                  <a:ext uri="{0D108BD9-81ED-4DB2-BD59-A6C34878D82A}">
                    <a16:rowId xmlns="" xmlns:a16="http://schemas.microsoft.com/office/drawing/2014/main" val="2032006677"/>
                  </a:ext>
                </a:extLst>
              </a:tr>
              <a:tr h="224535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+mn-lt"/>
                        </a:rPr>
                        <a:t>Компетентностная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 область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0718618"/>
                  </a:ext>
                </a:extLst>
              </a:tr>
              <a:tr h="238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Находить и извлекать информацию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20%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extLst>
                  <a:ext uri="{0D108BD9-81ED-4DB2-BD59-A6C34878D82A}">
                    <a16:rowId xmlns="" xmlns:a16="http://schemas.microsoft.com/office/drawing/2014/main" val="3818561583"/>
                  </a:ext>
                </a:extLst>
              </a:tr>
              <a:tr h="238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Интегрировать и интерпретировать информацию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9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60%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extLst>
                  <a:ext uri="{0D108BD9-81ED-4DB2-BD59-A6C34878D82A}">
                    <a16:rowId xmlns="" xmlns:a16="http://schemas.microsoft.com/office/drawing/2014/main" val="4294391709"/>
                  </a:ext>
                </a:extLst>
              </a:tr>
              <a:tr h="238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Оценивать содержание и форму текста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13%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extLst>
                  <a:ext uri="{0D108BD9-81ED-4DB2-BD59-A6C34878D82A}">
                    <a16:rowId xmlns="" xmlns:a16="http://schemas.microsoft.com/office/drawing/2014/main" val="2720476675"/>
                  </a:ext>
                </a:extLst>
              </a:tr>
              <a:tr h="238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Использовать информацию из текста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7%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extLst>
                  <a:ext uri="{0D108BD9-81ED-4DB2-BD59-A6C34878D82A}">
                    <a16:rowId xmlns="" xmlns:a16="http://schemas.microsoft.com/office/drawing/2014/main" val="1853119509"/>
                  </a:ext>
                </a:extLst>
              </a:tr>
              <a:tr h="23854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Контекст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7045920"/>
                  </a:ext>
                </a:extLst>
              </a:tr>
              <a:tr h="238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Личный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13%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extLst>
                  <a:ext uri="{0D108BD9-81ED-4DB2-BD59-A6C34878D82A}">
                    <a16:rowId xmlns="" xmlns:a16="http://schemas.microsoft.com/office/drawing/2014/main" val="2229889964"/>
                  </a:ext>
                </a:extLst>
              </a:tr>
              <a:tr h="238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Общественный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4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27%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extLst>
                  <a:ext uri="{0D108BD9-81ED-4DB2-BD59-A6C34878D82A}">
                    <a16:rowId xmlns="" xmlns:a16="http://schemas.microsoft.com/office/drawing/2014/main" val="810808768"/>
                  </a:ext>
                </a:extLst>
              </a:tr>
              <a:tr h="238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Образовательный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7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47%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extLst>
                  <a:ext uri="{0D108BD9-81ED-4DB2-BD59-A6C34878D82A}">
                    <a16:rowId xmlns="" xmlns:a16="http://schemas.microsoft.com/office/drawing/2014/main" val="74175390"/>
                  </a:ext>
                </a:extLst>
              </a:tr>
              <a:tr h="238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Множественный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13%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extLst>
                  <a:ext uri="{0D108BD9-81ED-4DB2-BD59-A6C34878D82A}">
                    <a16:rowId xmlns="" xmlns:a16="http://schemas.microsoft.com/office/drawing/2014/main" val="689894695"/>
                  </a:ext>
                </a:extLst>
              </a:tr>
              <a:tr h="23854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Формат ответа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006319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Задание с выбором верного ответа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8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53%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extLst>
                  <a:ext uri="{0D108BD9-81ED-4DB2-BD59-A6C34878D82A}">
                    <a16:rowId xmlns="" xmlns:a16="http://schemas.microsoft.com/office/drawing/2014/main" val="246449555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Задание с кратким ответом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0%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extLst>
                  <a:ext uri="{0D108BD9-81ED-4DB2-BD59-A6C34878D82A}">
                    <a16:rowId xmlns="" xmlns:a16="http://schemas.microsoft.com/office/drawing/2014/main" val="3941623975"/>
                  </a:ext>
                </a:extLst>
              </a:tr>
              <a:tr h="238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Задание с развернутым ответом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7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47%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 anchor="ctr"/>
                </a:tc>
                <a:extLst>
                  <a:ext uri="{0D108BD9-81ED-4DB2-BD59-A6C34878D82A}">
                    <a16:rowId xmlns="" xmlns:a16="http://schemas.microsoft.com/office/drawing/2014/main" val="2291615513"/>
                  </a:ext>
                </a:extLst>
              </a:tr>
              <a:tr h="2385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Итого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15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100%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80" marR="56780" marT="0" marB="0"/>
                </a:tc>
                <a:extLst>
                  <a:ext uri="{0D108BD9-81ED-4DB2-BD59-A6C34878D82A}">
                    <a16:rowId xmlns="" xmlns:a16="http://schemas.microsoft.com/office/drawing/2014/main" val="54572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1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Характеристики заданий и система оценивания</a:t>
            </a:r>
            <a:endParaRPr lang="ru-RU" dirty="0"/>
          </a:p>
        </p:txBody>
      </p:sp>
      <p:pic>
        <p:nvPicPr>
          <p:cNvPr id="108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37" y="1296178"/>
            <a:ext cx="1078713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характеристики диагностической работы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93725" y="1671638"/>
          <a:ext cx="1069340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4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644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644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Характеристики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Число вариантов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Число блоков в варианте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Время выполнения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урока с перерывом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урока с перерывом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Число заданий в одном блоке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3  до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4 до 10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Число заданий в одном варианте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25 до 27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26 до 28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 Максимальный балл  за выполнение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40 до 43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38 до 42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результаты выполнения </a:t>
            </a:r>
            <a:br>
              <a:rPr lang="ru-RU" dirty="0" smtClean="0"/>
            </a:br>
            <a:r>
              <a:rPr lang="ru-RU" dirty="0" smtClean="0"/>
              <a:t>диагностической работы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93725" y="1296179"/>
          <a:ext cx="10693401" cy="5604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0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81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644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44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8988">
                <a:tc>
                  <a:txBody>
                    <a:bodyPr/>
                    <a:lstStyle/>
                    <a:p>
                      <a:r>
                        <a:rPr lang="ru-RU" dirty="0" smtClean="0"/>
                        <a:t>1. Средний процент выполнения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3547">
                <a:tc>
                  <a:txBody>
                    <a:bodyPr/>
                    <a:lstStyle/>
                    <a:p>
                      <a:r>
                        <a:rPr lang="ru-RU" dirty="0" smtClean="0"/>
                        <a:t>2. Средний процент выполнения отдельных вариантов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32% - 42%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29% - 36%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8988">
                <a:tc>
                  <a:txBody>
                    <a:bodyPr/>
                    <a:lstStyle/>
                    <a:p>
                      <a:r>
                        <a:rPr lang="ru-RU" dirty="0" smtClean="0"/>
                        <a:t>3. Средний балл за выполнение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3547">
                <a:tc>
                  <a:txBody>
                    <a:bodyPr/>
                    <a:lstStyle/>
                    <a:p>
                      <a:r>
                        <a:rPr lang="ru-RU" dirty="0" smtClean="0"/>
                        <a:t>4. Средний балл за выполнение отдельных вариантов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</a:p>
                    <a:p>
                      <a:pPr algn="ctr"/>
                      <a:r>
                        <a:rPr lang="ru-RU" dirty="0" smtClean="0"/>
                        <a:t>От 14 до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От 12 до 16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62661">
                <a:tc>
                  <a:txBody>
                    <a:bodyPr/>
                    <a:lstStyle/>
                    <a:p>
                      <a:r>
                        <a:rPr lang="ru-RU" dirty="0" smtClean="0"/>
                        <a:t>5. Процент обучающихся, продемонстрировавших базовый уровень функциональной грамотности и выше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81%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mtClean="0"/>
                        <a:t>82%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41" y="224609"/>
            <a:ext cx="11647609" cy="12858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Цель и задачи проекта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825" y="1349946"/>
            <a:ext cx="10692765" cy="55320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Изучение состояния </a:t>
            </a:r>
            <a:r>
              <a:rPr lang="ru-RU" sz="2800" dirty="0" smtClean="0"/>
              <a:t> функциональной грамотности обучающихся 4-х и 8-х классов Свердловской области</a:t>
            </a:r>
          </a:p>
          <a:p>
            <a:pPr algn="just">
              <a:buNone/>
            </a:pPr>
            <a:r>
              <a:rPr lang="ru-RU" sz="2800" b="1" dirty="0" smtClean="0"/>
              <a:t>Задачи проекта</a:t>
            </a:r>
            <a:r>
              <a:rPr lang="ru-RU" sz="2800" dirty="0" smtClean="0"/>
              <a:t>: </a:t>
            </a:r>
          </a:p>
          <a:p>
            <a:pPr marL="514350" indent="-514350" algn="just">
              <a:buAutoNum type="arabicPeriod"/>
            </a:pPr>
            <a:r>
              <a:rPr lang="ru-RU" sz="2800" dirty="0" smtClean="0"/>
              <a:t>Проведение тестирования обучающихся 4-х и 8-х классов по шести составляющим ФГ</a:t>
            </a:r>
          </a:p>
          <a:p>
            <a:pPr marL="514350" indent="-514350" algn="just">
              <a:buAutoNum type="arabicPeriod"/>
            </a:pPr>
            <a:r>
              <a:rPr lang="ru-RU" sz="2800" dirty="0" smtClean="0"/>
              <a:t>Сбор контекстной информации об обучающихся 4-х и 8-х классов для </a:t>
            </a:r>
            <a:r>
              <a:rPr lang="ru-RU" sz="2800" dirty="0" err="1" smtClean="0"/>
              <a:t>валидизации</a:t>
            </a:r>
            <a:r>
              <a:rPr lang="ru-RU" sz="2800" dirty="0" smtClean="0"/>
              <a:t> результатов тестирования</a:t>
            </a:r>
          </a:p>
          <a:p>
            <a:pPr marL="514350" indent="-514350" algn="just">
              <a:buAutoNum type="arabicPeriod"/>
            </a:pPr>
            <a:r>
              <a:rPr lang="ru-RU" sz="2800" dirty="0" smtClean="0"/>
              <a:t>Анализ и обсуждение результатов   с разработчиками проекта и в педагогических коллективах</a:t>
            </a:r>
          </a:p>
          <a:p>
            <a:pPr marL="514350" indent="-514350" algn="just">
              <a:buAutoNum type="arabicPeriod"/>
            </a:pPr>
            <a:r>
              <a:rPr lang="ru-RU" sz="2800" dirty="0" smtClean="0"/>
              <a:t>Определение направлений работы по совершенствованию ФГ</a:t>
            </a:r>
          </a:p>
          <a:p>
            <a:pPr marL="514350" indent="-514350" algn="just">
              <a:buAutoNum type="arabicPeriod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78946"/>
            <a:ext cx="10692765" cy="775005"/>
          </a:xfrm>
        </p:spPr>
        <p:txBody>
          <a:bodyPr>
            <a:noAutofit/>
          </a:bodyPr>
          <a:lstStyle/>
          <a:p>
            <a:r>
              <a:rPr lang="ru-RU" sz="3200" dirty="0"/>
              <a:t>Распределение первичных баллов и уровней функциональной грамотности, 4 класс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2641" y="989906"/>
            <a:ext cx="9705975" cy="5092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83565" y="1581930"/>
            <a:ext cx="21659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 – 14,8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r>
              <a:rPr lang="en-US" dirty="0" smtClean="0"/>
              <a:t>SD – 6,7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3947" y="6225400"/>
            <a:ext cx="11526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Уровни ФГ: недостаточный – 18,7%; низкий – 32,9%; средний – 34,4%, повышенный 13%; высокий – 1,0%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41178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Распределение первичных баллов и уровней функциональной грамотности, 8 класс</a:t>
            </a:r>
            <a:endParaRPr lang="ru-RU" dirty="0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9C5A5746-D2E4-481A-8327-B16B56DCA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9" y="1296178"/>
            <a:ext cx="10644262" cy="51562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69317" y="2010558"/>
            <a:ext cx="27146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 – 14,22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r>
              <a:rPr lang="en-US" dirty="0" smtClean="0"/>
              <a:t>SD – 6,</a:t>
            </a:r>
            <a:r>
              <a:rPr lang="ru-RU" dirty="0" smtClean="0"/>
              <a:t>61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511152"/>
            <a:ext cx="118808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Уровни ФГ: недостаточный – 17,7%; низкий – 31,6%; средний – 36,8%, повышенный 13,5%; высокий – 0,5% </a:t>
            </a:r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701874"/>
            <a:ext cx="10692765" cy="77500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300" dirty="0" smtClean="0"/>
              <a:t>Первые результаты выполнения диагностической работы по функциональной грамотности (4 и 8 классы), </a:t>
            </a:r>
            <a:r>
              <a:rPr lang="ru-RU" sz="3600" dirty="0" smtClean="0"/>
              <a:t>Свердловская область</a:t>
            </a:r>
            <a:endParaRPr lang="ru-RU" sz="3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667172"/>
              </p:ext>
            </p:extLst>
          </p:nvPr>
        </p:nvGraphicFramePr>
        <p:xfrm>
          <a:off x="323801" y="1998018"/>
          <a:ext cx="10963008" cy="3623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30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92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14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03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7037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92882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Успешность  выполнения </a:t>
                      </a:r>
                      <a:r>
                        <a:rPr lang="ru-RU" sz="2000" dirty="0" err="1" smtClean="0"/>
                        <a:t>диагностичекой</a:t>
                      </a:r>
                      <a:r>
                        <a:rPr lang="ru-RU" sz="2000" dirty="0" smtClean="0"/>
                        <a:t> работы (средний балл в % от максимального)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Вся работа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/>
                        <a:t>Мат_Г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/>
                        <a:t>Чит_Г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/>
                        <a:t>Фин_Г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/>
                        <a:t>Ест_Г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/>
                        <a:t>Глоб_К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/>
                        <a:t>Креат_М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75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 класс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39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75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 класс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27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817" y="125810"/>
            <a:ext cx="11052805" cy="7750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42569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b="1" dirty="0" smtClean="0"/>
              <a:t>Результаты выполнения заданий по отдельным направлениям</a:t>
            </a:r>
            <a:br>
              <a:rPr lang="ru-RU" sz="3000" b="1" dirty="0" smtClean="0"/>
            </a:br>
            <a:r>
              <a:rPr lang="ru-RU" sz="3000" b="1" dirty="0" smtClean="0"/>
              <a:t> функциональной грамотности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385" y="1224740"/>
            <a:ext cx="11215766" cy="56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817" y="125810"/>
            <a:ext cx="11052805" cy="7750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42569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b="1" dirty="0" smtClean="0"/>
              <a:t>Результаты выполнения заданий по отдельным направлениям</a:t>
            </a:r>
            <a:br>
              <a:rPr lang="ru-RU" sz="3000" b="1" dirty="0" smtClean="0"/>
            </a:br>
            <a:r>
              <a:rPr lang="ru-RU" sz="3000" b="1" dirty="0" smtClean="0"/>
              <a:t>функциональной грамотности</a:t>
            </a:r>
            <a:endParaRPr lang="ru-RU" sz="3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137" y="1296178"/>
            <a:ext cx="10930014" cy="55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817" y="125810"/>
            <a:ext cx="11052805" cy="7750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42569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b="1" dirty="0" smtClean="0"/>
              <a:t>Результаты выполнения заданий по направлениям</a:t>
            </a:r>
            <a:br>
              <a:rPr lang="ru-RU" sz="3000" b="1" dirty="0" smtClean="0"/>
            </a:br>
            <a:r>
              <a:rPr lang="ru-RU" sz="3000" b="1" dirty="0" smtClean="0"/>
              <a:t> (4, 8 классы)</a:t>
            </a:r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77" y="1854002"/>
            <a:ext cx="5789959" cy="3653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4219" y="1854002"/>
            <a:ext cx="5848265" cy="36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124001" y="3582196"/>
            <a:ext cx="3384377" cy="1728191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9525">
            <a:noFill/>
            <a:miter lim="800000"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500" dirty="0" smtClean="0">
                <a:solidFill>
                  <a:srgbClr val="660066"/>
                </a:solidFill>
              </a:rPr>
              <a:t>Уровни функциональной </a:t>
            </a:r>
            <a:br>
              <a:rPr lang="ru-RU" sz="4500" dirty="0" smtClean="0">
                <a:solidFill>
                  <a:srgbClr val="660066"/>
                </a:solidFill>
              </a:rPr>
            </a:br>
            <a:r>
              <a:rPr lang="ru-RU" sz="4500" dirty="0" smtClean="0">
                <a:solidFill>
                  <a:srgbClr val="660066"/>
                </a:solidFill>
              </a:rPr>
              <a:t>грамотности в исследовании </a:t>
            </a:r>
            <a:r>
              <a:rPr lang="en-US" sz="4500" dirty="0" smtClean="0">
                <a:solidFill>
                  <a:srgbClr val="660066"/>
                </a:solidFill>
              </a:rPr>
              <a:t>PISA</a:t>
            </a:r>
            <a:endParaRPr lang="ru-RU" sz="4500" dirty="0">
              <a:solidFill>
                <a:srgbClr val="660066"/>
              </a:solidFill>
            </a:endParaRPr>
          </a:p>
        </p:txBody>
      </p:sp>
      <p:sp>
        <p:nvSpPr>
          <p:cNvPr id="14339" name="Text Box 366"/>
          <p:cNvSpPr txBox="1">
            <a:spLocks noChangeArrowheads="1"/>
          </p:cNvSpPr>
          <p:nvPr/>
        </p:nvSpPr>
        <p:spPr bwMode="auto">
          <a:xfrm>
            <a:off x="5659906" y="2454469"/>
            <a:ext cx="6220945" cy="82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510" tIns="64755" rIns="129510" bIns="64755"/>
          <a:lstStyle/>
          <a:p>
            <a:pPr>
              <a:spcAft>
                <a:spcPts val="1416"/>
              </a:spcAft>
            </a:pPr>
            <a:r>
              <a:rPr lang="ru-RU" dirty="0"/>
              <a:t>Самостоятельно мыслящие и способные функционировать в сложных условиях</a:t>
            </a:r>
          </a:p>
        </p:txBody>
      </p:sp>
      <p:sp>
        <p:nvSpPr>
          <p:cNvPr id="14340" name="Text Box 367"/>
          <p:cNvSpPr txBox="1">
            <a:spLocks noChangeArrowheads="1"/>
          </p:cNvSpPr>
          <p:nvPr/>
        </p:nvSpPr>
        <p:spPr bwMode="auto">
          <a:xfrm>
            <a:off x="5659906" y="3507566"/>
            <a:ext cx="6220945" cy="90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510" tIns="64755" rIns="129510" bIns="64755"/>
          <a:lstStyle/>
          <a:p>
            <a:pPr>
              <a:spcAft>
                <a:spcPts val="1416"/>
              </a:spcAft>
            </a:pPr>
            <a:r>
              <a:rPr lang="ru-RU" i="1" dirty="0"/>
              <a:t>4 уровень</a:t>
            </a:r>
            <a:r>
              <a:rPr lang="ru-RU" dirty="0"/>
              <a:t> – проявляется способность использовать имеющиеся знания и умения для получения новой информации</a:t>
            </a:r>
          </a:p>
        </p:txBody>
      </p:sp>
      <p:sp>
        <p:nvSpPr>
          <p:cNvPr id="14341" name="Text Box 368"/>
          <p:cNvSpPr txBox="1">
            <a:spLocks noChangeArrowheads="1"/>
          </p:cNvSpPr>
          <p:nvPr/>
        </p:nvSpPr>
        <p:spPr bwMode="auto">
          <a:xfrm>
            <a:off x="5659906" y="5011756"/>
            <a:ext cx="6220945" cy="15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510" tIns="64755" rIns="129510" bIns="64755"/>
          <a:lstStyle/>
          <a:p>
            <a:pPr>
              <a:spcAft>
                <a:spcPts val="1416"/>
              </a:spcAft>
            </a:pPr>
            <a:r>
              <a:rPr lang="ru-RU" i="1" dirty="0"/>
              <a:t>2 уровень</a:t>
            </a:r>
            <a:r>
              <a:rPr lang="ru-RU" dirty="0"/>
              <a:t> – пороговый, при достижении которого учащиеся начинают демонстрировать применение знаний и умений в простейших не учебных ситуациях</a:t>
            </a:r>
          </a:p>
        </p:txBody>
      </p:sp>
      <p:sp>
        <p:nvSpPr>
          <p:cNvPr id="14342" name="Правая фигурная скобка 368"/>
          <p:cNvSpPr>
            <a:spLocks/>
          </p:cNvSpPr>
          <p:nvPr/>
        </p:nvSpPr>
        <p:spPr bwMode="auto">
          <a:xfrm>
            <a:off x="5379386" y="2078007"/>
            <a:ext cx="280520" cy="1429561"/>
          </a:xfrm>
          <a:prstGeom prst="rightBrace">
            <a:avLst>
              <a:gd name="adj1" fmla="val 68341"/>
              <a:gd name="adj2" fmla="val 50000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129510" tIns="64755" rIns="129510" bIns="64755"/>
          <a:lstStyle/>
          <a:p>
            <a:endParaRPr lang="ru-RU"/>
          </a:p>
        </p:txBody>
      </p:sp>
      <p:pic>
        <p:nvPicPr>
          <p:cNvPr id="14343" name="Picture 3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564" y="1325082"/>
            <a:ext cx="3648823" cy="519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900866" y="125812"/>
            <a:ext cx="1753597" cy="5400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8"/>
            <a:ext cx="1762464" cy="54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2196010" y="4446290"/>
            <a:ext cx="310354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"/>
          <p:cNvSpPr txBox="1"/>
          <p:nvPr/>
        </p:nvSpPr>
        <p:spPr>
          <a:xfrm>
            <a:off x="287563" y="4230268"/>
            <a:ext cx="1836440" cy="864096"/>
          </a:xfrm>
          <a:prstGeom prst="rect">
            <a:avLst/>
          </a:prstGeom>
        </p:spPr>
        <p:txBody>
          <a:bodyPr wrap="square" lIns="108823" tIns="54411" rIns="108823" bIns="54411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kern="0" dirty="0">
                <a:latin typeface="Arial" pitchFamily="34" charset="0"/>
                <a:cs typeface="Arial" pitchFamily="34" charset="0"/>
              </a:rPr>
              <a:t>Среднее значение </a:t>
            </a: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kern="0" dirty="0" smtClean="0">
                <a:latin typeface="Arial" pitchFamily="34" charset="0"/>
                <a:cs typeface="Arial" pitchFamily="34" charset="0"/>
              </a:rPr>
            </a:br>
            <a:r>
              <a:rPr lang="ru-RU" sz="1200" kern="0" dirty="0" smtClean="0">
                <a:latin typeface="Arial" pitchFamily="34" charset="0"/>
                <a:cs typeface="Arial" pitchFamily="34" charset="0"/>
              </a:rPr>
              <a:t>международной </a:t>
            </a:r>
            <a:r>
              <a:rPr lang="ru-RU" sz="1200" kern="0" dirty="0">
                <a:latin typeface="Arial" pitchFamily="34" charset="0"/>
                <a:cs typeface="Arial" pitchFamily="34" charset="0"/>
              </a:rPr>
              <a:t>шкалы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5076330" y="4302274"/>
            <a:ext cx="576064" cy="576064"/>
          </a:xfrm>
          <a:prstGeom prst="rect">
            <a:avLst/>
          </a:prstGeom>
        </p:spPr>
        <p:txBody>
          <a:bodyPr wrap="square" lIns="108823" tIns="54411" rIns="108823" bIns="54411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kern="0" dirty="0" smtClean="0">
                <a:latin typeface="Arial" pitchFamily="34" charset="0"/>
                <a:cs typeface="Arial" pitchFamily="34" charset="0"/>
              </a:rPr>
              <a:t>500</a:t>
            </a:r>
            <a:endParaRPr lang="ru-RU" sz="1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5076330" y="5310386"/>
            <a:ext cx="576064" cy="504056"/>
          </a:xfrm>
          <a:prstGeom prst="rect">
            <a:avLst/>
          </a:prstGeom>
        </p:spPr>
        <p:txBody>
          <a:bodyPr wrap="square" lIns="108823" tIns="54411" rIns="108823" bIns="54411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kern="0" dirty="0" smtClean="0">
                <a:latin typeface="Arial" pitchFamily="34" charset="0"/>
                <a:cs typeface="Arial" pitchFamily="34" charset="0"/>
              </a:rPr>
              <a:t>400</a:t>
            </a:r>
            <a:endParaRPr lang="ru-RU" sz="1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5076330" y="3510186"/>
            <a:ext cx="576064" cy="504056"/>
          </a:xfrm>
          <a:prstGeom prst="rect">
            <a:avLst/>
          </a:prstGeom>
        </p:spPr>
        <p:txBody>
          <a:bodyPr wrap="square" lIns="108823" tIns="54411" rIns="108823" bIns="54411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kern="0" dirty="0" smtClean="0">
                <a:latin typeface="Arial" pitchFamily="34" charset="0"/>
                <a:cs typeface="Arial" pitchFamily="34" charset="0"/>
              </a:rPr>
              <a:t>600</a:t>
            </a:r>
            <a:endParaRPr lang="ru-RU" sz="1400" b="1" kern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Text Box 2"/>
          <p:cNvSpPr txBox="1">
            <a:spLocks noChangeAspect="1" noChangeArrowheads="1"/>
          </p:cNvSpPr>
          <p:nvPr/>
        </p:nvSpPr>
        <p:spPr bwMode="auto">
          <a:xfrm>
            <a:off x="1782128" y="238813"/>
            <a:ext cx="9702694" cy="761217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108823" tIns="54411" rIns="108823" bIns="54411"/>
          <a:lstStyle/>
          <a:p>
            <a:pPr algn="ctr" eaLnBrk="0" hangingPunct="0"/>
            <a:r>
              <a:rPr lang="ru-RU" sz="2900" b="1" dirty="0">
                <a:solidFill>
                  <a:schemeClr val="tx2"/>
                </a:solidFill>
              </a:rPr>
              <a:t>ФОРМА ПРЕДСТАВЛЕНИЯ РЕЗУЛЬТАТОВ </a:t>
            </a:r>
            <a:br>
              <a:rPr lang="ru-RU" sz="2900" b="1" dirty="0">
                <a:solidFill>
                  <a:schemeClr val="tx2"/>
                </a:solidFill>
              </a:rPr>
            </a:br>
            <a:r>
              <a:rPr lang="ru-RU" sz="1900" b="1" dirty="0"/>
              <a:t>Шкала </a:t>
            </a:r>
            <a:r>
              <a:rPr lang="ru-RU" sz="1900" b="1" dirty="0" smtClean="0"/>
              <a:t>читательской грамотности </a:t>
            </a:r>
            <a:endParaRPr lang="en-US" sz="1900" b="1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64338" y="1452778"/>
            <a:ext cx="3436371" cy="5209108"/>
            <a:chOff x="2874" y="876"/>
            <a:chExt cx="1666" cy="3141"/>
          </a:xfrm>
        </p:grpSpPr>
        <p:sp>
          <p:nvSpPr>
            <p:cNvPr id="338948" name="Text Box 4"/>
            <p:cNvSpPr txBox="1">
              <a:spLocks noChangeAspect="1" noChangeArrowheads="1"/>
            </p:cNvSpPr>
            <p:nvPr/>
          </p:nvSpPr>
          <p:spPr bwMode="auto">
            <a:xfrm>
              <a:off x="3486" y="876"/>
              <a:ext cx="1054" cy="533"/>
            </a:xfrm>
            <a:prstGeom prst="rect">
              <a:avLst/>
            </a:prstGeom>
            <a:solidFill>
              <a:srgbClr val="FFCCCC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ru-RU" sz="1400" dirty="0"/>
                <a:t>Учащийся </a:t>
              </a:r>
              <a:r>
                <a:rPr lang="en-US" sz="1400" dirty="0"/>
                <a:t> A</a:t>
              </a:r>
              <a:r>
                <a:rPr lang="ru-RU" sz="1400" dirty="0"/>
                <a:t> с относительно высоким уровнем грамотности чтения</a:t>
              </a:r>
              <a:endParaRPr lang="en-US" sz="1400" dirty="0"/>
            </a:p>
          </p:txBody>
        </p:sp>
        <p:sp>
          <p:nvSpPr>
            <p:cNvPr id="338949" name="Text Box 5"/>
            <p:cNvSpPr txBox="1">
              <a:spLocks noChangeAspect="1" noChangeArrowheads="1"/>
            </p:cNvSpPr>
            <p:nvPr/>
          </p:nvSpPr>
          <p:spPr bwMode="auto">
            <a:xfrm>
              <a:off x="3486" y="2132"/>
              <a:ext cx="1054" cy="533"/>
            </a:xfrm>
            <a:prstGeom prst="rect">
              <a:avLst/>
            </a:prstGeom>
            <a:solidFill>
              <a:srgbClr val="FFCCCC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ru-RU" sz="1400" dirty="0"/>
                <a:t>Учащийся </a:t>
              </a:r>
              <a:r>
                <a:rPr lang="en-US" sz="1400" dirty="0"/>
                <a:t> </a:t>
              </a:r>
              <a:r>
                <a:rPr lang="ru-RU" sz="1400" dirty="0"/>
                <a:t>В со  средним уровнем грамотности чтения</a:t>
              </a:r>
              <a:endParaRPr lang="en-US" sz="1400" dirty="0"/>
            </a:p>
            <a:p>
              <a:pPr algn="l" eaLnBrk="0" hangingPunct="0"/>
              <a:endParaRPr lang="en-US" sz="1400" dirty="0"/>
            </a:p>
          </p:txBody>
        </p:sp>
        <p:sp>
          <p:nvSpPr>
            <p:cNvPr id="338950" name="Text Box 6"/>
            <p:cNvSpPr txBox="1">
              <a:spLocks noChangeAspect="1" noChangeArrowheads="1"/>
            </p:cNvSpPr>
            <p:nvPr/>
          </p:nvSpPr>
          <p:spPr bwMode="auto">
            <a:xfrm>
              <a:off x="3486" y="3468"/>
              <a:ext cx="1054" cy="549"/>
            </a:xfrm>
            <a:prstGeom prst="rect">
              <a:avLst/>
            </a:prstGeom>
            <a:solidFill>
              <a:srgbClr val="FFCCCC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ru-RU" sz="1400" dirty="0"/>
                <a:t>Учащийся </a:t>
              </a:r>
              <a:r>
                <a:rPr lang="en-US" sz="1400" dirty="0"/>
                <a:t> </a:t>
              </a:r>
              <a:r>
                <a:rPr lang="ru-RU" sz="1400" dirty="0"/>
                <a:t>С </a:t>
              </a:r>
              <a:r>
                <a:rPr lang="ru-RU" sz="1400" dirty="0" err="1"/>
                <a:t>с</a:t>
              </a:r>
              <a:r>
                <a:rPr lang="ru-RU" sz="1400" dirty="0"/>
                <a:t>  низким уровнем грамотности чтения</a:t>
              </a:r>
              <a:endParaRPr lang="en-US" sz="1400" dirty="0"/>
            </a:p>
            <a:p>
              <a:pPr algn="l" eaLnBrk="0" hangingPunct="0"/>
              <a:endParaRPr lang="en-US" sz="1400" dirty="0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874" y="892"/>
              <a:ext cx="598" cy="2850"/>
              <a:chOff x="2874" y="892"/>
              <a:chExt cx="598" cy="2850"/>
            </a:xfrm>
          </p:grpSpPr>
          <p:sp>
            <p:nvSpPr>
              <p:cNvPr id="338952" name="Line 8"/>
              <p:cNvSpPr>
                <a:spLocks noChangeAspect="1" noChangeShapeType="1"/>
              </p:cNvSpPr>
              <p:nvPr/>
            </p:nvSpPr>
            <p:spPr bwMode="auto">
              <a:xfrm flipH="1">
                <a:off x="2874" y="3634"/>
                <a:ext cx="41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53" name="Line 9"/>
              <p:cNvSpPr>
                <a:spLocks noChangeAspect="1" noChangeShapeType="1"/>
              </p:cNvSpPr>
              <p:nvPr/>
            </p:nvSpPr>
            <p:spPr bwMode="auto">
              <a:xfrm flipH="1">
                <a:off x="2874" y="2265"/>
                <a:ext cx="41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54" name="Line 10"/>
              <p:cNvSpPr>
                <a:spLocks noChangeAspect="1" noChangeShapeType="1"/>
              </p:cNvSpPr>
              <p:nvPr/>
            </p:nvSpPr>
            <p:spPr bwMode="auto">
              <a:xfrm flipH="1">
                <a:off x="2874" y="1001"/>
                <a:ext cx="41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55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3252" y="892"/>
                <a:ext cx="220" cy="218"/>
              </a:xfrm>
              <a:prstGeom prst="smileyFace">
                <a:avLst>
                  <a:gd name="adj" fmla="val 465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5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3252" y="2156"/>
                <a:ext cx="220" cy="217"/>
              </a:xfrm>
              <a:prstGeom prst="smileyFace">
                <a:avLst>
                  <a:gd name="adj" fmla="val 465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5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52" y="3525"/>
                <a:ext cx="220" cy="217"/>
              </a:xfrm>
              <a:prstGeom prst="smileyFace">
                <a:avLst>
                  <a:gd name="adj" fmla="val 465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11466" y="1359907"/>
            <a:ext cx="3320863" cy="4981903"/>
            <a:chOff x="1200" y="820"/>
            <a:chExt cx="1610" cy="3004"/>
          </a:xfrm>
        </p:grpSpPr>
        <p:sp>
          <p:nvSpPr>
            <p:cNvPr id="338959" name="Text Box 15"/>
            <p:cNvSpPr txBox="1">
              <a:spLocks noChangeAspect="1" noChangeArrowheads="1"/>
            </p:cNvSpPr>
            <p:nvPr/>
          </p:nvSpPr>
          <p:spPr bwMode="auto">
            <a:xfrm>
              <a:off x="1200" y="925"/>
              <a:ext cx="926" cy="581"/>
            </a:xfrm>
            <a:prstGeom prst="rect">
              <a:avLst/>
            </a:prstGeom>
            <a:solidFill>
              <a:srgbClr val="CCFFCC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ru-RU" sz="1400" dirty="0"/>
                <a:t>Задания с относительно высокой трудностью</a:t>
              </a:r>
              <a:endParaRPr lang="en-US" sz="1400" dirty="0"/>
            </a:p>
          </p:txBody>
        </p:sp>
        <p:sp>
          <p:nvSpPr>
            <p:cNvPr id="338960" name="Text Box 16"/>
            <p:cNvSpPr txBox="1">
              <a:spLocks noChangeAspect="1" noChangeArrowheads="1"/>
            </p:cNvSpPr>
            <p:nvPr/>
          </p:nvSpPr>
          <p:spPr bwMode="auto">
            <a:xfrm>
              <a:off x="1236" y="2003"/>
              <a:ext cx="853" cy="565"/>
            </a:xfrm>
            <a:prstGeom prst="rect">
              <a:avLst/>
            </a:prstGeom>
            <a:solidFill>
              <a:srgbClr val="CCFFCC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ru-RU" sz="1400" dirty="0"/>
                <a:t>Задания со средней трудностью</a:t>
              </a:r>
              <a:endParaRPr lang="en-US" sz="1400" dirty="0"/>
            </a:p>
          </p:txBody>
        </p:sp>
        <p:sp>
          <p:nvSpPr>
            <p:cNvPr id="338961" name="Text Box 17"/>
            <p:cNvSpPr txBox="1">
              <a:spLocks noChangeAspect="1" noChangeArrowheads="1"/>
            </p:cNvSpPr>
            <p:nvPr/>
          </p:nvSpPr>
          <p:spPr bwMode="auto">
            <a:xfrm>
              <a:off x="1244" y="3114"/>
              <a:ext cx="837" cy="710"/>
            </a:xfrm>
            <a:prstGeom prst="rect">
              <a:avLst/>
            </a:prstGeom>
            <a:solidFill>
              <a:srgbClr val="CCFFCC">
                <a:alpha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ru-RU" sz="1400" dirty="0"/>
                <a:t>Задания с низкой трудностью</a:t>
              </a:r>
              <a:endParaRPr lang="en-US" sz="1400" dirty="0"/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150" y="820"/>
              <a:ext cx="660" cy="2753"/>
              <a:chOff x="2150" y="820"/>
              <a:chExt cx="660" cy="2753"/>
            </a:xfrm>
          </p:grpSpPr>
          <p:sp>
            <p:nvSpPr>
              <p:cNvPr id="338963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2166" y="820"/>
                <a:ext cx="523" cy="21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r>
                  <a:rPr lang="ru-RU" sz="1200" dirty="0"/>
                  <a:t>Задание</a:t>
                </a:r>
                <a:r>
                  <a:rPr lang="en-US" sz="1200" dirty="0"/>
                  <a:t> VI</a:t>
                </a:r>
              </a:p>
            </p:txBody>
          </p:sp>
          <p:sp>
            <p:nvSpPr>
              <p:cNvPr id="33896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2158" y="1238"/>
                <a:ext cx="523" cy="218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r>
                  <a:rPr lang="ru-RU" sz="1200" dirty="0"/>
                  <a:t>Задание</a:t>
                </a:r>
                <a:r>
                  <a:rPr lang="en-US" sz="1200" dirty="0"/>
                  <a:t> V</a:t>
                </a:r>
              </a:p>
            </p:txBody>
          </p:sp>
          <p:sp>
            <p:nvSpPr>
              <p:cNvPr id="338965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2150" y="1907"/>
                <a:ext cx="547" cy="21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r>
                  <a:rPr lang="ru-RU" sz="1200" dirty="0"/>
                  <a:t>Задание</a:t>
                </a:r>
                <a:r>
                  <a:rPr lang="en-US" sz="1200" dirty="0"/>
                  <a:t> IV</a:t>
                </a:r>
              </a:p>
            </p:txBody>
          </p:sp>
          <p:sp>
            <p:nvSpPr>
              <p:cNvPr id="338966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2150" y="2325"/>
                <a:ext cx="531" cy="218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r>
                  <a:rPr lang="ru-RU" sz="1200" dirty="0"/>
                  <a:t>Задание</a:t>
                </a:r>
                <a:r>
                  <a:rPr lang="en-US" sz="1200" dirty="0"/>
                  <a:t> III</a:t>
                </a:r>
              </a:p>
            </p:txBody>
          </p:sp>
          <p:sp>
            <p:nvSpPr>
              <p:cNvPr id="338967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2150" y="3025"/>
                <a:ext cx="547" cy="218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r>
                  <a:rPr lang="ru-RU" sz="1200" dirty="0"/>
                  <a:t>Задание</a:t>
                </a:r>
                <a:r>
                  <a:rPr lang="en-US" sz="1200" dirty="0"/>
                  <a:t> II</a:t>
                </a:r>
              </a:p>
            </p:txBody>
          </p:sp>
          <p:sp>
            <p:nvSpPr>
              <p:cNvPr id="338968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2150" y="3356"/>
                <a:ext cx="555" cy="217"/>
              </a:xfrm>
              <a:prstGeom prst="rect">
                <a:avLst/>
              </a:prstGeom>
              <a:solidFill>
                <a:srgbClr val="FFFFFF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r>
                  <a:rPr lang="ru-RU" sz="1200" dirty="0"/>
                  <a:t>Задание</a:t>
                </a:r>
                <a:r>
                  <a:rPr lang="en-US" sz="1200" dirty="0"/>
                  <a:t> I</a:t>
                </a:r>
              </a:p>
            </p:txBody>
          </p:sp>
          <p:sp>
            <p:nvSpPr>
              <p:cNvPr id="338969" name="Line 25"/>
              <p:cNvSpPr>
                <a:spLocks noChangeAspect="1" noChangeShapeType="1"/>
              </p:cNvSpPr>
              <p:nvPr/>
            </p:nvSpPr>
            <p:spPr bwMode="auto">
              <a:xfrm flipH="1">
                <a:off x="2536" y="1456"/>
                <a:ext cx="274" cy="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 type="stealth" w="med" len="med"/>
                <a:tailEnd type="diamond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70" name="Line 26"/>
              <p:cNvSpPr>
                <a:spLocks noChangeAspect="1" noChangeShapeType="1"/>
              </p:cNvSpPr>
              <p:nvPr/>
            </p:nvSpPr>
            <p:spPr bwMode="auto">
              <a:xfrm flipH="1">
                <a:off x="2536" y="2132"/>
                <a:ext cx="274" cy="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 type="stealth" w="med" len="med"/>
                <a:tailEnd type="diamond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71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2536" y="2551"/>
                <a:ext cx="274" cy="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 type="stealth" w="med" len="med"/>
                <a:tailEnd type="diamond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72" name="Line 28"/>
              <p:cNvSpPr>
                <a:spLocks noChangeAspect="1" noChangeShapeType="1"/>
              </p:cNvSpPr>
              <p:nvPr/>
            </p:nvSpPr>
            <p:spPr bwMode="auto">
              <a:xfrm flipH="1">
                <a:off x="2536" y="3243"/>
                <a:ext cx="274" cy="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 type="stealth" w="med" len="med"/>
                <a:tailEnd type="diamond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73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2536" y="1037"/>
                <a:ext cx="274" cy="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 type="stealth" w="med" len="med"/>
                <a:tailEnd type="diamond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74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2536" y="3573"/>
                <a:ext cx="274" cy="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 type="stealth" w="med" len="med"/>
                <a:tailEnd type="diamond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" name="Group 31"/>
          <p:cNvGrpSpPr>
            <a:grpSpLocks noChangeAspect="1"/>
          </p:cNvGrpSpPr>
          <p:nvPr/>
        </p:nvGrpSpPr>
        <p:grpSpPr bwMode="auto">
          <a:xfrm>
            <a:off x="6348829" y="825895"/>
            <a:ext cx="115508" cy="5940472"/>
            <a:chOff x="4710" y="1830"/>
            <a:chExt cx="105" cy="6675"/>
          </a:xfrm>
        </p:grpSpPr>
        <p:sp>
          <p:nvSpPr>
            <p:cNvPr id="338976" name="Line 32"/>
            <p:cNvSpPr>
              <a:spLocks noChangeAspect="1" noChangeShapeType="1"/>
            </p:cNvSpPr>
            <p:nvPr/>
          </p:nvSpPr>
          <p:spPr bwMode="auto">
            <a:xfrm>
              <a:off x="4770" y="1830"/>
              <a:ext cx="0" cy="6675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977" name="Line 33"/>
            <p:cNvSpPr>
              <a:spLocks noChangeAspect="1" noChangeShapeType="1"/>
            </p:cNvSpPr>
            <p:nvPr/>
          </p:nvSpPr>
          <p:spPr bwMode="auto">
            <a:xfrm>
              <a:off x="4710" y="2475"/>
              <a:ext cx="1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978" name="Line 34"/>
            <p:cNvSpPr>
              <a:spLocks noChangeAspect="1" noChangeShapeType="1"/>
            </p:cNvSpPr>
            <p:nvPr/>
          </p:nvSpPr>
          <p:spPr bwMode="auto">
            <a:xfrm>
              <a:off x="4710" y="3120"/>
              <a:ext cx="1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979" name="Line 35"/>
            <p:cNvSpPr>
              <a:spLocks noChangeAspect="1" noChangeShapeType="1"/>
            </p:cNvSpPr>
            <p:nvPr/>
          </p:nvSpPr>
          <p:spPr bwMode="auto">
            <a:xfrm>
              <a:off x="4710" y="3765"/>
              <a:ext cx="1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980" name="Line 36"/>
            <p:cNvSpPr>
              <a:spLocks noChangeAspect="1" noChangeShapeType="1"/>
            </p:cNvSpPr>
            <p:nvPr/>
          </p:nvSpPr>
          <p:spPr bwMode="auto">
            <a:xfrm>
              <a:off x="4710" y="4410"/>
              <a:ext cx="1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981" name="Line 37"/>
            <p:cNvSpPr>
              <a:spLocks noChangeAspect="1" noChangeShapeType="1"/>
            </p:cNvSpPr>
            <p:nvPr/>
          </p:nvSpPr>
          <p:spPr bwMode="auto">
            <a:xfrm>
              <a:off x="4710" y="7635"/>
              <a:ext cx="1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982" name="Line 38"/>
            <p:cNvSpPr>
              <a:spLocks noChangeAspect="1" noChangeShapeType="1"/>
            </p:cNvSpPr>
            <p:nvPr/>
          </p:nvSpPr>
          <p:spPr bwMode="auto">
            <a:xfrm>
              <a:off x="4710" y="5055"/>
              <a:ext cx="1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983" name="Line 39"/>
            <p:cNvSpPr>
              <a:spLocks noChangeAspect="1" noChangeShapeType="1"/>
            </p:cNvSpPr>
            <p:nvPr/>
          </p:nvSpPr>
          <p:spPr bwMode="auto">
            <a:xfrm>
              <a:off x="4710" y="5700"/>
              <a:ext cx="1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984" name="Line 40"/>
            <p:cNvSpPr>
              <a:spLocks noChangeAspect="1" noChangeShapeType="1"/>
            </p:cNvSpPr>
            <p:nvPr/>
          </p:nvSpPr>
          <p:spPr bwMode="auto">
            <a:xfrm>
              <a:off x="4710" y="6345"/>
              <a:ext cx="1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985" name="Line 41"/>
            <p:cNvSpPr>
              <a:spLocks noChangeAspect="1" noChangeShapeType="1"/>
            </p:cNvSpPr>
            <p:nvPr/>
          </p:nvSpPr>
          <p:spPr bwMode="auto">
            <a:xfrm>
              <a:off x="4710" y="6990"/>
              <a:ext cx="1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5" y="1"/>
            <a:ext cx="10692765" cy="1061916"/>
          </a:xfrm>
        </p:spPr>
        <p:txBody>
          <a:bodyPr>
            <a:normAutofit/>
          </a:bodyPr>
          <a:lstStyle/>
          <a:p>
            <a:r>
              <a:rPr lang="ru-RU" dirty="0" smtClean="0"/>
              <a:t>Уровни читательской грамотности (</a:t>
            </a:r>
            <a:r>
              <a:rPr lang="en-US" dirty="0" smtClean="0"/>
              <a:t>PISA-2018)</a:t>
            </a:r>
            <a:endParaRPr lang="ru-RU" dirty="0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8017" y="989906"/>
            <a:ext cx="705678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264" y="108212"/>
            <a:ext cx="11069907" cy="116708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/>
              <a:t>Уровни достижений российских учащихся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800" dirty="0" smtClean="0"/>
              <a:t>(по результатам исследования</a:t>
            </a:r>
            <a:r>
              <a:rPr lang="en-US" sz="2800" dirty="0" smtClean="0"/>
              <a:t> PISA</a:t>
            </a:r>
            <a:r>
              <a:rPr lang="ru-RU" sz="2800" dirty="0" smtClean="0"/>
              <a:t>, финансовая грамотность)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6120" y="5372263"/>
            <a:ext cx="1777647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700" b="1" dirty="0" smtClean="0">
                <a:latin typeface="Arial Narrow" pitchFamily="34" charset="0"/>
                <a:cs typeface="Times New Roman" pitchFamily="18" charset="0"/>
              </a:rPr>
              <a:t>2 уровень</a:t>
            </a:r>
            <a:br>
              <a:rPr lang="ru-RU" sz="17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700" b="1" dirty="0" smtClean="0">
                <a:latin typeface="Arial Narrow" pitchFamily="34" charset="0"/>
                <a:cs typeface="Times New Roman" pitchFamily="18" charset="0"/>
              </a:rPr>
              <a:t> (400 баллов)</a:t>
            </a:r>
            <a:endParaRPr lang="ru-RU" sz="17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9682" y="4369263"/>
            <a:ext cx="1684087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700" b="1" dirty="0" smtClean="0">
                <a:latin typeface="Arial Narrow" pitchFamily="34" charset="0"/>
                <a:cs typeface="Times New Roman" pitchFamily="18" charset="0"/>
              </a:rPr>
              <a:t>3 уровень </a:t>
            </a:r>
            <a:br>
              <a:rPr lang="ru-RU" sz="17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700" b="1" dirty="0" smtClean="0">
                <a:latin typeface="Arial Narrow" pitchFamily="34" charset="0"/>
                <a:cs typeface="Times New Roman" pitchFamily="18" charset="0"/>
              </a:rPr>
              <a:t>(475 баллов)</a:t>
            </a:r>
            <a:endParaRPr lang="ru-RU" sz="17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120" y="3366262"/>
            <a:ext cx="1777647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700" b="1" dirty="0" smtClean="0">
                <a:latin typeface="Arial Narrow" pitchFamily="34" charset="0"/>
                <a:cs typeface="Times New Roman" pitchFamily="18" charset="0"/>
              </a:rPr>
              <a:t>4 уровень</a:t>
            </a:r>
          </a:p>
          <a:p>
            <a:pPr algn="r"/>
            <a:r>
              <a:rPr lang="ru-RU" sz="1700" b="1" dirty="0" smtClean="0">
                <a:latin typeface="Arial Narrow" pitchFamily="34" charset="0"/>
                <a:cs typeface="Times New Roman" pitchFamily="18" charset="0"/>
              </a:rPr>
              <a:t> (550 баллов)</a:t>
            </a:r>
            <a:endParaRPr lang="ru-RU" sz="17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120" y="2363262"/>
            <a:ext cx="1777647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700" b="1" dirty="0" smtClean="0">
                <a:latin typeface="Arial Narrow" pitchFamily="34" charset="0"/>
                <a:cs typeface="Times New Roman" pitchFamily="18" charset="0"/>
              </a:rPr>
              <a:t>5 уровень </a:t>
            </a:r>
            <a:br>
              <a:rPr lang="ru-RU" sz="17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700" b="1" dirty="0" smtClean="0">
                <a:latin typeface="Arial Narrow" pitchFamily="34" charset="0"/>
                <a:cs typeface="Times New Roman" pitchFamily="18" charset="0"/>
              </a:rPr>
              <a:t>(625 баллов и выше)</a:t>
            </a:r>
            <a:endParaRPr lang="ru-RU" sz="17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72252" y="1059359"/>
            <a:ext cx="888662" cy="1354051"/>
          </a:xfrm>
          <a:prstGeom prst="rect">
            <a:avLst/>
          </a:prstGeom>
          <a:noFill/>
        </p:spPr>
        <p:txBody>
          <a:bodyPr vert="vert270" wrap="square" lIns="97134" tIns="48567" rIns="97134" bIns="48567" rtlCol="0">
            <a:spAutoFit/>
          </a:bodyPr>
          <a:lstStyle/>
          <a:p>
            <a:pPr algn="ctr"/>
            <a:r>
              <a:rPr lang="ru-RU" sz="1500" b="1" dirty="0" smtClean="0">
                <a:latin typeface="Arial Narrow" pitchFamily="34" charset="0"/>
              </a:rPr>
              <a:t>Финансовая грамотность, </a:t>
            </a:r>
            <a:r>
              <a:rPr lang="ru-RU" sz="1500" b="1" dirty="0" smtClean="0">
                <a:solidFill>
                  <a:srgbClr val="FF0000"/>
                </a:solidFill>
                <a:latin typeface="Arial Narrow" pitchFamily="34" charset="0"/>
              </a:rPr>
              <a:t>512</a:t>
            </a:r>
            <a:endParaRPr lang="ru-RU" sz="15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4069217" y="1275293"/>
            <a:ext cx="7391271" cy="2708101"/>
          </a:xfrm>
          <a:prstGeom prst="wedgeRoundRectCallout">
            <a:avLst>
              <a:gd name="adj1" fmla="val -60289"/>
              <a:gd name="adj2" fmla="val -4687"/>
              <a:gd name="adj3" fmla="val 16667"/>
            </a:avLst>
          </a:prstGeom>
          <a:solidFill>
            <a:schemeClr val="accent3">
              <a:lumMod val="75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34" tIns="48567" rIns="97134" bIns="48567" rtlCol="0" anchor="ctr"/>
          <a:lstStyle/>
          <a:p>
            <a:pPr defTabSz="661051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b="1" dirty="0" smtClean="0">
              <a:solidFill>
                <a:schemeClr val="tx1"/>
              </a:solidFill>
            </a:endParaRPr>
          </a:p>
          <a:p>
            <a:pPr algn="just" defTabSz="661051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00" b="1" dirty="0" smtClean="0">
                <a:solidFill>
                  <a:schemeClr val="tx1"/>
                </a:solidFill>
              </a:rPr>
              <a:t>11 % могут продемонстрировать понимание широкого спектра финансовых понятий в контекстах, имеющих отношение к собственной жизни в долгосрочной перспективе. Они могут анализировать сложные финансовые продукты, например,  найти и исправить ошибку в счете с учетом налога, могут продемонстрировать понимание рисков и владение мерами предосторожности, связанными с ситуациями финансового мошенничества,  могут  оценить последствия принятия финансового решения, например, заимствования денег на разных условиях), т.е. могут оценить финансовые преимущества  конкретного кредита. </a:t>
            </a:r>
          </a:p>
          <a:p>
            <a:pPr defTabSz="6610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dirty="0" smtClean="0">
              <a:solidFill>
                <a:schemeClr val="tx1"/>
              </a:solidFill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4162777" y="4259219"/>
            <a:ext cx="7297711" cy="2331976"/>
          </a:xfrm>
          <a:prstGeom prst="wedgeRoundRectCallout">
            <a:avLst>
              <a:gd name="adj1" fmla="val -61900"/>
              <a:gd name="adj2" fmla="val -5486"/>
              <a:gd name="adj3" fmla="val 16667"/>
            </a:avLst>
          </a:prstGeom>
          <a:solidFill>
            <a:schemeClr val="accent3">
              <a:lumMod val="75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ru-RU" sz="17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1700" b="1" dirty="0" smtClean="0">
                <a:solidFill>
                  <a:schemeClr val="tx1"/>
                </a:solidFill>
              </a:rPr>
              <a:t>Учащиеся начинают применять знания основных финансовых продуктов и часто используемых финансовых понятий. Они могут использовать информацию при принятии финансовых решений в ситуациях, непосредственно их касающихся. Они осознают ценность простого бюджета и интерпретируют характерные особенности повседневных финансовых документов. Они показывают понимание связи между различными финансовыми элементами (например, числом продуктов потребления и расходами на них).</a:t>
            </a:r>
          </a:p>
          <a:p>
            <a:pPr defTabSz="66105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120" y="6174664"/>
            <a:ext cx="1777647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700" b="1" dirty="0" smtClean="0">
                <a:latin typeface="Arial Narrow" pitchFamily="34" charset="0"/>
                <a:cs typeface="Times New Roman" pitchFamily="18" charset="0"/>
              </a:rPr>
              <a:t>1 уровень</a:t>
            </a:r>
            <a:br>
              <a:rPr lang="ru-RU" sz="17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700" b="1" dirty="0" smtClean="0">
                <a:latin typeface="Arial Narrow" pitchFamily="34" charset="0"/>
                <a:cs typeface="Times New Roman" pitchFamily="18" charset="0"/>
              </a:rPr>
              <a:t> (326 баллов)</a:t>
            </a:r>
            <a:endParaRPr lang="ru-RU" sz="1700" b="1" dirty="0"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3" name="Группа 49"/>
          <p:cNvGrpSpPr/>
          <p:nvPr/>
        </p:nvGrpSpPr>
        <p:grpSpPr>
          <a:xfrm>
            <a:off x="2003529" y="2095852"/>
            <a:ext cx="288040" cy="4896544"/>
            <a:chOff x="1691953" y="1709986"/>
            <a:chExt cx="288040" cy="4896544"/>
          </a:xfrm>
        </p:grpSpPr>
        <p:cxnSp>
          <p:nvCxnSpPr>
            <p:cNvPr id="44" name="Прямая со стрелкой 43"/>
            <p:cNvCxnSpPr/>
            <p:nvPr/>
          </p:nvCxnSpPr>
          <p:spPr>
            <a:xfrm flipV="1">
              <a:off x="1835969" y="1709986"/>
              <a:ext cx="0" cy="4896544"/>
            </a:xfrm>
            <a:prstGeom prst="straightConnector1">
              <a:avLst/>
            </a:prstGeom>
            <a:ln w="66675">
              <a:solidFill>
                <a:schemeClr val="accent3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ая соединительная линия 44"/>
            <p:cNvSpPr/>
            <p:nvPr/>
          </p:nvSpPr>
          <p:spPr>
            <a:xfrm>
              <a:off x="1691993" y="2358058"/>
              <a:ext cx="28800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6" name="Прямая соединительная линия 45"/>
            <p:cNvSpPr/>
            <p:nvPr/>
          </p:nvSpPr>
          <p:spPr>
            <a:xfrm>
              <a:off x="1691953" y="3294162"/>
              <a:ext cx="28800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7" name="Прямая соединительная линия 46"/>
            <p:cNvSpPr/>
            <p:nvPr/>
          </p:nvSpPr>
          <p:spPr>
            <a:xfrm>
              <a:off x="1691953" y="4302274"/>
              <a:ext cx="28800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Прямая соединительная линия 47"/>
            <p:cNvSpPr/>
            <p:nvPr/>
          </p:nvSpPr>
          <p:spPr>
            <a:xfrm>
              <a:off x="1691953" y="5238378"/>
              <a:ext cx="28800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9" name="Прямая соединительная линия 48"/>
            <p:cNvSpPr/>
            <p:nvPr/>
          </p:nvSpPr>
          <p:spPr>
            <a:xfrm>
              <a:off x="1691953" y="6102474"/>
              <a:ext cx="288000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aphicFrame>
        <p:nvGraphicFramePr>
          <p:cNvPr id="52" name="Диаграмма 51"/>
          <p:cNvGraphicFramePr>
            <a:graphicFrameLocks/>
          </p:cNvGraphicFramePr>
          <p:nvPr/>
        </p:nvGraphicFramePr>
        <p:xfrm>
          <a:off x="1979987" y="5021123"/>
          <a:ext cx="2285126" cy="963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3" name="Диаграмма 52"/>
          <p:cNvGraphicFramePr>
            <a:graphicFrameLocks/>
          </p:cNvGraphicFramePr>
          <p:nvPr/>
        </p:nvGraphicFramePr>
        <p:xfrm>
          <a:off x="1979986" y="1761461"/>
          <a:ext cx="2182793" cy="1270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5" name="Диаграмма 54"/>
          <p:cNvGraphicFramePr>
            <a:graphicFrameLocks/>
          </p:cNvGraphicFramePr>
          <p:nvPr/>
        </p:nvGraphicFramePr>
        <p:xfrm>
          <a:off x="1979988" y="3901080"/>
          <a:ext cx="2256490" cy="106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Диаграмма 55"/>
          <p:cNvGraphicFramePr>
            <a:graphicFrameLocks/>
          </p:cNvGraphicFramePr>
          <p:nvPr/>
        </p:nvGraphicFramePr>
        <p:xfrm>
          <a:off x="1979987" y="2911304"/>
          <a:ext cx="2285126" cy="98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/>
        </p:nvGraphicFramePr>
        <p:xfrm>
          <a:off x="2010888" y="5466203"/>
          <a:ext cx="2251325" cy="1270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946492" y="5344760"/>
            <a:ext cx="374242" cy="371483"/>
          </a:xfrm>
          <a:prstGeom prst="rect">
            <a:avLst/>
          </a:prstGeom>
          <a:noFill/>
        </p:spPr>
        <p:txBody>
          <a:bodyPr wrap="square" lIns="108811" tIns="54405" rIns="108811" bIns="54405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Arial Black" pitchFamily="34" charset="0"/>
              </a:rPr>
              <a:t>%</a:t>
            </a:r>
            <a:endParaRPr lang="ru-RU" sz="17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46492" y="4068362"/>
            <a:ext cx="374242" cy="371483"/>
          </a:xfrm>
          <a:prstGeom prst="rect">
            <a:avLst/>
          </a:prstGeom>
          <a:noFill/>
        </p:spPr>
        <p:txBody>
          <a:bodyPr wrap="square" lIns="108811" tIns="54405" rIns="108811" bIns="54405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Arial Black" pitchFamily="34" charset="0"/>
              </a:rPr>
              <a:t>%</a:t>
            </a:r>
            <a:endParaRPr lang="ru-RU" sz="17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46492" y="3265962"/>
            <a:ext cx="374242" cy="371483"/>
          </a:xfrm>
          <a:prstGeom prst="rect">
            <a:avLst/>
          </a:prstGeom>
          <a:noFill/>
        </p:spPr>
        <p:txBody>
          <a:bodyPr wrap="square" lIns="108811" tIns="54405" rIns="108811" bIns="54405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Arial Black" pitchFamily="34" charset="0"/>
              </a:rPr>
              <a:t>%</a:t>
            </a:r>
            <a:endParaRPr lang="ru-RU" sz="17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46492" y="2563861"/>
            <a:ext cx="280681" cy="371483"/>
          </a:xfrm>
          <a:prstGeom prst="rect">
            <a:avLst/>
          </a:prstGeom>
          <a:noFill/>
        </p:spPr>
        <p:txBody>
          <a:bodyPr wrap="square" lIns="108811" tIns="54405" rIns="108811" bIns="54405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Arial Black" pitchFamily="34" charset="0"/>
              </a:rPr>
              <a:t>%</a:t>
            </a:r>
            <a:endParaRPr lang="ru-RU" sz="17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46492" y="6274963"/>
            <a:ext cx="467802" cy="371483"/>
          </a:xfrm>
          <a:prstGeom prst="rect">
            <a:avLst/>
          </a:prstGeom>
          <a:noFill/>
        </p:spPr>
        <p:txBody>
          <a:bodyPr wrap="square" lIns="108811" tIns="54405" rIns="108811" bIns="54405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Arial Black" pitchFamily="34" charset="0"/>
              </a:rPr>
              <a:t>%</a:t>
            </a:r>
            <a:endParaRPr lang="ru-RU" sz="17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4" y="1439055"/>
            <a:ext cx="10692765" cy="4960804"/>
          </a:xfrm>
        </p:spPr>
        <p:txBody>
          <a:bodyPr/>
          <a:lstStyle/>
          <a:p>
            <a:pPr algn="just"/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27737 обу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чающихся из 1326</a:t>
            </a:r>
            <a:r>
              <a:rPr lang="en-US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классов 508 образовательных организаций; 3070 экспертов, работающих в 4-х классе</a:t>
            </a:r>
          </a:p>
          <a:p>
            <a:pPr algn="just"/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класс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39010 об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учающихся из 2053 восьмых классов 957 образовательных организаций; 7224 экспертов, работающих в 8 классах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3037" y="938988"/>
            <a:ext cx="7429552" cy="130718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</a:rPr>
              <a:t>Распределение школ по уровням функциональной грамотности</a:t>
            </a:r>
            <a:endParaRPr lang="ru-RU" sz="3600" b="1" dirty="0">
              <a:solidFill>
                <a:srgbClr val="66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03" y="2447341"/>
            <a:ext cx="3454084" cy="2252055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904" y="128683"/>
            <a:ext cx="3443489" cy="2265388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904" y="4748805"/>
            <a:ext cx="3440710" cy="2243336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16808" y="2319897"/>
            <a:ext cx="3869232" cy="413302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4368789" y="3296442"/>
          <a:ext cx="6929611" cy="242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Документ" r:id="rId8" imgW="6304006" imgH="1640612" progId="Word.Document.12">
                  <p:embed/>
                </p:oleObj>
              </mc:Choice>
              <mc:Fallback>
                <p:oleObj name="Документ" r:id="rId8" imgW="6304006" imgH="1640612" progId="Word.Document.12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789" y="3296442"/>
                        <a:ext cx="6929611" cy="24212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12410" y="0"/>
            <a:ext cx="3032092" cy="79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011995" y="251062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Россия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137" y="0"/>
            <a:ext cx="10692765" cy="438921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660066"/>
                </a:solidFill>
              </a:rPr>
              <a:t>Распределение образовательных организаций по уровням </a:t>
            </a:r>
            <a:r>
              <a:rPr lang="en-US" sz="2800" dirty="0" smtClean="0">
                <a:solidFill>
                  <a:srgbClr val="660066"/>
                </a:solidFill>
              </a:rPr>
              <a:t>PISA</a:t>
            </a:r>
            <a:r>
              <a:rPr lang="ru-RU" sz="2800" dirty="0" smtClean="0">
                <a:solidFill>
                  <a:srgbClr val="660066"/>
                </a:solidFill>
              </a:rPr>
              <a:t>-2018</a:t>
            </a:r>
            <a:endParaRPr lang="ru-RU" sz="2800" dirty="0">
              <a:solidFill>
                <a:srgbClr val="660066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082320"/>
              </p:ext>
            </p:extLst>
          </p:nvPr>
        </p:nvGraphicFramePr>
        <p:xfrm>
          <a:off x="511137" y="1010425"/>
          <a:ext cx="10597070" cy="18114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30569">
                  <a:extLst>
                    <a:ext uri="{9D8B030D-6E8A-4147-A177-3AD203B41FA5}">
                      <a16:colId xmlns="" xmlns:a16="http://schemas.microsoft.com/office/drawing/2014/main" val="2490655116"/>
                    </a:ext>
                  </a:extLst>
                </a:gridCol>
                <a:gridCol w="1355826">
                  <a:extLst>
                    <a:ext uri="{9D8B030D-6E8A-4147-A177-3AD203B41FA5}">
                      <a16:colId xmlns="" xmlns:a16="http://schemas.microsoft.com/office/drawing/2014/main" val="795345390"/>
                    </a:ext>
                  </a:extLst>
                </a:gridCol>
                <a:gridCol w="1455207">
                  <a:extLst>
                    <a:ext uri="{9D8B030D-6E8A-4147-A177-3AD203B41FA5}">
                      <a16:colId xmlns="" xmlns:a16="http://schemas.microsoft.com/office/drawing/2014/main" val="1474304885"/>
                    </a:ext>
                  </a:extLst>
                </a:gridCol>
                <a:gridCol w="1256447">
                  <a:extLst>
                    <a:ext uri="{9D8B030D-6E8A-4147-A177-3AD203B41FA5}">
                      <a16:colId xmlns="" xmlns:a16="http://schemas.microsoft.com/office/drawing/2014/main" val="645597831"/>
                    </a:ext>
                  </a:extLst>
                </a:gridCol>
                <a:gridCol w="1355826">
                  <a:extLst>
                    <a:ext uri="{9D8B030D-6E8A-4147-A177-3AD203B41FA5}">
                      <a16:colId xmlns="" xmlns:a16="http://schemas.microsoft.com/office/drawing/2014/main" val="27651971"/>
                    </a:ext>
                  </a:extLst>
                </a:gridCol>
                <a:gridCol w="1355826">
                  <a:extLst>
                    <a:ext uri="{9D8B030D-6E8A-4147-A177-3AD203B41FA5}">
                      <a16:colId xmlns="" xmlns:a16="http://schemas.microsoft.com/office/drawing/2014/main" val="1245761000"/>
                    </a:ext>
                  </a:extLst>
                </a:gridCol>
                <a:gridCol w="2087369">
                  <a:extLst>
                    <a:ext uri="{9D8B030D-6E8A-4147-A177-3AD203B41FA5}">
                      <a16:colId xmlns="" xmlns:a16="http://schemas.microsoft.com/office/drawing/2014/main" val="317795390"/>
                    </a:ext>
                  </a:extLst>
                </a:gridCol>
              </a:tblGrid>
              <a:tr h="3571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6-й уровень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60322683"/>
                  </a:ext>
                </a:extLst>
              </a:tr>
              <a:tr h="258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45,2%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41,4%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51034857"/>
                  </a:ext>
                </a:extLst>
              </a:tr>
              <a:tr h="421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пр.)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36,8%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36,6%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16,1%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85088822"/>
                  </a:ext>
                </a:extLst>
              </a:tr>
              <a:tr h="258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Эстония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18,3%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60,0%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60501137"/>
                  </a:ext>
                </a:extLst>
              </a:tr>
              <a:tr h="258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Финляндия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77,6%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2168501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1137" y="510361"/>
            <a:ext cx="10657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057765"/>
              </p:ext>
            </p:extLst>
          </p:nvPr>
        </p:nvGraphicFramePr>
        <p:xfrm>
          <a:off x="582575" y="3153567"/>
          <a:ext cx="10572824" cy="1857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609">
                  <a:extLst>
                    <a:ext uri="{9D8B030D-6E8A-4147-A177-3AD203B41FA5}">
                      <a16:colId xmlns="" xmlns:a16="http://schemas.microsoft.com/office/drawing/2014/main" val="2490655116"/>
                    </a:ext>
                  </a:extLst>
                </a:gridCol>
                <a:gridCol w="1352724">
                  <a:extLst>
                    <a:ext uri="{9D8B030D-6E8A-4147-A177-3AD203B41FA5}">
                      <a16:colId xmlns="" xmlns:a16="http://schemas.microsoft.com/office/drawing/2014/main" val="795345390"/>
                    </a:ext>
                  </a:extLst>
                </a:gridCol>
                <a:gridCol w="1451877">
                  <a:extLst>
                    <a:ext uri="{9D8B030D-6E8A-4147-A177-3AD203B41FA5}">
                      <a16:colId xmlns="" xmlns:a16="http://schemas.microsoft.com/office/drawing/2014/main" val="1474304885"/>
                    </a:ext>
                  </a:extLst>
                </a:gridCol>
                <a:gridCol w="1253573">
                  <a:extLst>
                    <a:ext uri="{9D8B030D-6E8A-4147-A177-3AD203B41FA5}">
                      <a16:colId xmlns="" xmlns:a16="http://schemas.microsoft.com/office/drawing/2014/main" val="645597831"/>
                    </a:ext>
                  </a:extLst>
                </a:gridCol>
                <a:gridCol w="1352724">
                  <a:extLst>
                    <a:ext uri="{9D8B030D-6E8A-4147-A177-3AD203B41FA5}">
                      <a16:colId xmlns="" xmlns:a16="http://schemas.microsoft.com/office/drawing/2014/main" val="27651971"/>
                    </a:ext>
                  </a:extLst>
                </a:gridCol>
                <a:gridCol w="1352724">
                  <a:extLst>
                    <a:ext uri="{9D8B030D-6E8A-4147-A177-3AD203B41FA5}">
                      <a16:colId xmlns="" xmlns:a16="http://schemas.microsoft.com/office/drawing/2014/main" val="1245761000"/>
                    </a:ext>
                  </a:extLst>
                </a:gridCol>
                <a:gridCol w="2082593">
                  <a:extLst>
                    <a:ext uri="{9D8B030D-6E8A-4147-A177-3AD203B41FA5}">
                      <a16:colId xmlns="" xmlns:a16="http://schemas.microsoft.com/office/drawing/2014/main" val="317795390"/>
                    </a:ext>
                  </a:extLst>
                </a:gridCol>
              </a:tblGrid>
              <a:tr h="4634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1-й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2-й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3-й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4-й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5-й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6-й уровень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60322683"/>
                  </a:ext>
                </a:extLst>
              </a:tr>
              <a:tr h="345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39,5%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43,3%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51034857"/>
                  </a:ext>
                </a:extLst>
              </a:tr>
              <a:tr h="349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пр.)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36,0%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33,0%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85088822"/>
                  </a:ext>
                </a:extLst>
              </a:tr>
              <a:tr h="363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Эстония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60,0%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18,3%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60501137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Финляндия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78,5%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7669725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96889" y="2653500"/>
            <a:ext cx="10573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154502"/>
              </p:ext>
            </p:extLst>
          </p:nvPr>
        </p:nvGraphicFramePr>
        <p:xfrm>
          <a:off x="654013" y="5337232"/>
          <a:ext cx="10530134" cy="18271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9638">
                  <a:extLst>
                    <a:ext uri="{9D8B030D-6E8A-4147-A177-3AD203B41FA5}">
                      <a16:colId xmlns="" xmlns:a16="http://schemas.microsoft.com/office/drawing/2014/main" val="2490655116"/>
                    </a:ext>
                  </a:extLst>
                </a:gridCol>
                <a:gridCol w="1347262">
                  <a:extLst>
                    <a:ext uri="{9D8B030D-6E8A-4147-A177-3AD203B41FA5}">
                      <a16:colId xmlns="" xmlns:a16="http://schemas.microsoft.com/office/drawing/2014/main" val="795345390"/>
                    </a:ext>
                  </a:extLst>
                </a:gridCol>
                <a:gridCol w="1446015">
                  <a:extLst>
                    <a:ext uri="{9D8B030D-6E8A-4147-A177-3AD203B41FA5}">
                      <a16:colId xmlns="" xmlns:a16="http://schemas.microsoft.com/office/drawing/2014/main" val="1474304885"/>
                    </a:ext>
                  </a:extLst>
                </a:gridCol>
                <a:gridCol w="1248511">
                  <a:extLst>
                    <a:ext uri="{9D8B030D-6E8A-4147-A177-3AD203B41FA5}">
                      <a16:colId xmlns="" xmlns:a16="http://schemas.microsoft.com/office/drawing/2014/main" val="645597831"/>
                    </a:ext>
                  </a:extLst>
                </a:gridCol>
                <a:gridCol w="1347262">
                  <a:extLst>
                    <a:ext uri="{9D8B030D-6E8A-4147-A177-3AD203B41FA5}">
                      <a16:colId xmlns="" xmlns:a16="http://schemas.microsoft.com/office/drawing/2014/main" val="27651971"/>
                    </a:ext>
                  </a:extLst>
                </a:gridCol>
                <a:gridCol w="1347262">
                  <a:extLst>
                    <a:ext uri="{9D8B030D-6E8A-4147-A177-3AD203B41FA5}">
                      <a16:colId xmlns="" xmlns:a16="http://schemas.microsoft.com/office/drawing/2014/main" val="1245761000"/>
                    </a:ext>
                  </a:extLst>
                </a:gridCol>
                <a:gridCol w="2074184">
                  <a:extLst>
                    <a:ext uri="{9D8B030D-6E8A-4147-A177-3AD203B41FA5}">
                      <a16:colId xmlns="" xmlns:a16="http://schemas.microsoft.com/office/drawing/2014/main" val="317795390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1-й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2-й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3-й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4-й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5-й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6-й уровень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60322683"/>
                  </a:ext>
                </a:extLst>
              </a:tr>
              <a:tr h="347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50,2%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38,4%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51034857"/>
                  </a:ext>
                </a:extLst>
              </a:tr>
              <a:tr h="214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пр.)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24,7%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43,5%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26,9%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0,8%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85088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Эстония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19,6%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6050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Финляндия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80,8%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13631730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96889" y="4939517"/>
            <a:ext cx="10461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грамотность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575" y="0"/>
            <a:ext cx="10692765" cy="10619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dirty="0"/>
              <a:t>Уровни функциональной грамотности </a:t>
            </a:r>
            <a:r>
              <a:rPr lang="ru-RU" sz="2800" dirty="0" smtClean="0"/>
              <a:t>на примере заданий по финансовой грамотности</a:t>
            </a:r>
            <a:br>
              <a:rPr lang="ru-RU" sz="2800" dirty="0" smtClean="0"/>
            </a:br>
            <a:r>
              <a:rPr lang="ru-RU" sz="2800" dirty="0" smtClean="0"/>
              <a:t>(Свердловская область, 8 </a:t>
            </a:r>
            <a:r>
              <a:rPr lang="ru-RU" sz="2800" dirty="0"/>
              <a:t>класс</a:t>
            </a:r>
            <a:r>
              <a:rPr lang="en-US" sz="2800" dirty="0"/>
              <a:t>)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788295" y="1174589"/>
          <a:ext cx="2304258" cy="559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8">
                  <a:extLst>
                    <a:ext uri="{9D8B030D-6E8A-4147-A177-3AD203B41FA5}">
                      <a16:colId xmlns="" xmlns:a16="http://schemas.microsoft.com/office/drawing/2014/main" val="2394077042"/>
                    </a:ext>
                  </a:extLst>
                </a:gridCol>
              </a:tblGrid>
              <a:tr h="1118940">
                <a:tc>
                  <a:txBody>
                    <a:bodyPr/>
                    <a:lstStyle/>
                    <a:p>
                      <a:pPr algn="ctr"/>
                      <a:r>
                        <a:rPr lang="ru-RU" b="1" cap="all" baseline="0" dirty="0"/>
                        <a:t>Высокий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6867510"/>
                  </a:ext>
                </a:extLst>
              </a:tr>
              <a:tr h="1118940">
                <a:tc>
                  <a:txBody>
                    <a:bodyPr/>
                    <a:lstStyle/>
                    <a:p>
                      <a:pPr algn="ctr"/>
                      <a:r>
                        <a:rPr lang="ru-RU" b="1" cap="all" baseline="0" dirty="0"/>
                        <a:t>Повышенный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1954677"/>
                  </a:ext>
                </a:extLst>
              </a:tr>
              <a:tr h="1118940">
                <a:tc>
                  <a:txBody>
                    <a:bodyPr/>
                    <a:lstStyle/>
                    <a:p>
                      <a:pPr algn="ctr"/>
                      <a:r>
                        <a:rPr lang="ru-RU" b="1" cap="all" baseline="0" dirty="0"/>
                        <a:t>Средний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1753613"/>
                  </a:ext>
                </a:extLst>
              </a:tr>
              <a:tr h="1118940">
                <a:tc>
                  <a:txBody>
                    <a:bodyPr/>
                    <a:lstStyle/>
                    <a:p>
                      <a:pPr algn="ctr"/>
                      <a:r>
                        <a:rPr lang="ru-RU" b="1" cap="all" baseline="0" dirty="0">
                          <a:solidFill>
                            <a:schemeClr val="tx1"/>
                          </a:solidFill>
                        </a:rPr>
                        <a:t>Низкий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3992475"/>
                  </a:ext>
                </a:extLst>
              </a:tr>
              <a:tr h="1118940">
                <a:tc>
                  <a:txBody>
                    <a:bodyPr/>
                    <a:lstStyle/>
                    <a:p>
                      <a:pPr algn="ctr"/>
                      <a:r>
                        <a:rPr lang="ru-RU" b="1" cap="all" baseline="0" dirty="0">
                          <a:solidFill>
                            <a:schemeClr val="bg1"/>
                          </a:solidFill>
                        </a:rPr>
                        <a:t>Недостаточный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623866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997920" y="1066063"/>
          <a:ext cx="2808313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3">
                  <a:extLst>
                    <a:ext uri="{9D8B030D-6E8A-4147-A177-3AD203B41FA5}">
                      <a16:colId xmlns="" xmlns:a16="http://schemas.microsoft.com/office/drawing/2014/main" val="1345479173"/>
                    </a:ext>
                  </a:extLst>
                </a:gridCol>
              </a:tblGrid>
              <a:tr h="3240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Финансовая грамотность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«ШОППИНГ В ИНТЕРНЕТ-МАГАЗИНАХ»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9166057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Задание 2</a:t>
                      </a:r>
                    </a:p>
                    <a:p>
                      <a:pPr algn="l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 балл – 22%</a:t>
                      </a:r>
                    </a:p>
                    <a:p>
                      <a:pPr algn="l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 балла – 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2450176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007271" y="2862114"/>
          <a:ext cx="2808313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3">
                  <a:extLst>
                    <a:ext uri="{9D8B030D-6E8A-4147-A177-3AD203B41FA5}">
                      <a16:colId xmlns="" xmlns:a16="http://schemas.microsoft.com/office/drawing/2014/main" val="4077048735"/>
                    </a:ext>
                  </a:extLst>
                </a:gridCol>
              </a:tblGrid>
              <a:tr h="3240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Финансовая грамотность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«ОГНЕВОЕ СТРАХОВАНИЕ»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2145165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Задание 3</a:t>
                      </a:r>
                    </a:p>
                    <a:p>
                      <a:pPr algn="l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 балл –30%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 балла – 22%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0676703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007271" y="4682899"/>
          <a:ext cx="2808313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3">
                  <a:extLst>
                    <a:ext uri="{9D8B030D-6E8A-4147-A177-3AD203B41FA5}">
                      <a16:colId xmlns="" xmlns:a16="http://schemas.microsoft.com/office/drawing/2014/main" val="4077048735"/>
                    </a:ext>
                  </a:extLst>
                </a:gridCol>
              </a:tblGrid>
              <a:tr h="3240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Финансовая грамотность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«ОГНЕВОЕ СТРАХОВАНИЕ»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2145165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Задание 2</a:t>
                      </a:r>
                    </a:p>
                    <a:p>
                      <a:pPr marL="0" marR="0" lvl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 балл – 31%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балла – 45%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06767036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8100665" y="1189913"/>
          <a:ext cx="2808313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3">
                  <a:extLst>
                    <a:ext uri="{9D8B030D-6E8A-4147-A177-3AD203B41FA5}">
                      <a16:colId xmlns="" xmlns:a16="http://schemas.microsoft.com/office/drawing/2014/main" val="1345479173"/>
                    </a:ext>
                  </a:extLst>
                </a:gridCol>
              </a:tblGrid>
              <a:tr h="32403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Математическая грамотность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«СКОЛЬКО НУЖНО БАНКОВСКИХ КАРТ»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9166057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Задание 4</a:t>
                      </a:r>
                    </a:p>
                    <a:p>
                      <a:pPr algn="l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 балл – 22%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2450176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8103914" y="3225525"/>
          <a:ext cx="2808313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3">
                  <a:extLst>
                    <a:ext uri="{9D8B030D-6E8A-4147-A177-3AD203B41FA5}">
                      <a16:colId xmlns="" xmlns:a16="http://schemas.microsoft.com/office/drawing/2014/main" val="4077048735"/>
                    </a:ext>
                  </a:extLst>
                </a:gridCol>
              </a:tblGrid>
              <a:tr h="3240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Финансовая грамотность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«ФИНАНСОВАЯ ЗАЩИТА»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2145165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Задание 5</a:t>
                      </a:r>
                    </a:p>
                    <a:p>
                      <a:pPr algn="l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 балл – 36%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 балла – 24%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06767036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8100665" y="5367211"/>
          <a:ext cx="2808313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3">
                  <a:extLst>
                    <a:ext uri="{9D8B030D-6E8A-4147-A177-3AD203B41FA5}">
                      <a16:colId xmlns="" xmlns:a16="http://schemas.microsoft.com/office/drawing/2014/main" val="4077048735"/>
                    </a:ext>
                  </a:extLst>
                </a:gridCol>
              </a:tblGrid>
              <a:tr h="3240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Финансовая грамотность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«СКОЛЬКО НУЖНО БАНКОВСКИХ КАРТ»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2145165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Задание 2</a:t>
                      </a:r>
                    </a:p>
                    <a:p>
                      <a:pPr algn="l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 балл – 8%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балла – 87%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06767036"/>
                  </a:ext>
                </a:extLst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3823189" y="1781011"/>
            <a:ext cx="9525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7102649" y="1792033"/>
            <a:ext cx="9525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825679" y="3030224"/>
            <a:ext cx="9525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flipH="1">
            <a:off x="7118309" y="3682483"/>
            <a:ext cx="9525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835775" y="4979176"/>
            <a:ext cx="9525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flipH="1">
            <a:off x="7154429" y="5976967"/>
            <a:ext cx="9525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17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Примеры заданий: финансовая грамотность «Сколько нужно банковских карт» (задание 1)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841" y="956321"/>
            <a:ext cx="110024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Результаты выполнения:  1 балл - 3%, недостаточный уровень; 2 балла – 71%, низкий уровень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6295C13-2B7B-427D-BD2B-BA43C135F5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1225" y="1386213"/>
            <a:ext cx="10058400" cy="57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21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/>
              <a:t>Примеры заданий: финансовая грамотность «Сколько нужно банковских карт» (задание </a:t>
            </a:r>
            <a:r>
              <a:rPr lang="ru-RU" sz="3200" dirty="0" smtClean="0"/>
              <a:t>1, </a:t>
            </a:r>
            <a:r>
              <a:rPr lang="ru-RU" sz="3200" dirty="0"/>
              <a:t>характеристики задания и система оценивания)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7CCEC1-59E0-481A-964A-75F2EC7DC0C9}"/>
              </a:ext>
            </a:extLst>
          </p:cNvPr>
          <p:cNvSpPr txBox="1"/>
          <p:nvPr/>
        </p:nvSpPr>
        <p:spPr>
          <a:xfrm>
            <a:off x="611332" y="1222480"/>
            <a:ext cx="110024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Результаты выполнения:  1 балл - 3%, недостаточный уровень; 2 балла – 71%, низкий уровень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E59DA31-BE11-492F-93F1-5995BCB474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9905" y="1791333"/>
            <a:ext cx="8481039" cy="54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6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Примеры заданий: финансовая грамотность «Сколько нужно банковских карт» (задание 2)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6559" y="1159055"/>
            <a:ext cx="110024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Результаты выполнения:  1 балл - 8%, недостаточный уровень; 2 балла – 87%, низкий уровень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9B5AFDE-7892-4EE7-8B45-B0775DF45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C52A320-283D-4653-8F94-DE86222900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485" y="1671693"/>
            <a:ext cx="1069276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85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/>
              <a:t>Примеры заданий: финансовая грамотность «Сколько нужно банковских карт» (задание 2, характеристики задания и система оценивания)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1CCD3B3-8AD7-4743-8E6A-1A1921483F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1481" y="1637978"/>
            <a:ext cx="9982200" cy="5506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7CCEC1-59E0-481A-964A-75F2EC7DC0C9}"/>
              </a:ext>
            </a:extLst>
          </p:cNvPr>
          <p:cNvSpPr txBox="1"/>
          <p:nvPr/>
        </p:nvSpPr>
        <p:spPr>
          <a:xfrm>
            <a:off x="611332" y="1222480"/>
            <a:ext cx="110024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Результаты выполнения:  1 балл - 8%, недостаточный уровень; 2 балла – 87%, низкий уровень </a:t>
            </a:r>
          </a:p>
        </p:txBody>
      </p:sp>
    </p:spTree>
    <p:extLst>
      <p:ext uri="{BB962C8B-B14F-4D97-AF65-F5344CB8AC3E}">
        <p14:creationId xmlns:p14="http://schemas.microsoft.com/office/powerpoint/2010/main" val="2086542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Примеры заданий: финансовая грамотность «Сколько нужно банковских карт» (задание 3)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6823" y="938988"/>
            <a:ext cx="113586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Результаты выполнения:  1 балл - 26%, низкий уровень;  2 балла – 24%, повышенный уровень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BFF93E8-B937-4DAF-BB0B-3D48F019BD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2175" y="1378660"/>
            <a:ext cx="100965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33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/>
              <a:t>Примеры заданий: финансовая грамотность «Сколько нужно банковских карт» (задание 3, характеристики задания и система оценивания)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2575" y="1296178"/>
            <a:ext cx="110014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Результаты выполнения:  1 балл - 26%, низкий уровень;  2 балла – 24%, повышенный уровень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7B8D0CC-BCA4-4C7B-B512-42C77CB8F0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078" y="1781994"/>
            <a:ext cx="10102446" cy="518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96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Примеры заданий: финансовая грамотность «Сколько нужно банковских карт» (задание 4)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6823" y="938988"/>
            <a:ext cx="113586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Результаты выполнения:  1 балл - 22%, повышенный уровень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F67639B-FA82-4C20-A122-7A1D600CD5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593" y="1716827"/>
            <a:ext cx="1083566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585896" y="2646090"/>
            <a:ext cx="11140885" cy="19082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0" algn="ctr" defTabSz="1222451">
              <a:spcBef>
                <a:spcPts val="0"/>
              </a:spcBef>
              <a:buSzTx/>
              <a:buNone/>
              <a:defRPr sz="4512" b="1"/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Инновационный проект Министерства просвещения РФ «Мониторинг формирования функциональной грамотности обучающихся»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Руководитель - Ковалева Галина Сергеевна, к.п.н., руководитель Центра оценки качества образования ФГБНУ «ИСРО РАО»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2816" cy="17099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2575" y="5153830"/>
            <a:ext cx="11161240" cy="1015657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marL="101965" indent="-101965">
              <a:defRPr/>
            </a:pPr>
            <a:endParaRPr lang="ru-RU" sz="2000" i="1" dirty="0"/>
          </a:p>
          <a:p>
            <a:pPr marL="101965" indent="-101965">
              <a:defRPr/>
            </a:pPr>
            <a:endParaRPr lang="ru-RU" sz="2000" i="1" dirty="0"/>
          </a:p>
          <a:p>
            <a:pPr marL="101965" indent="-101965">
              <a:defRPr/>
            </a:pPr>
            <a:endParaRPr lang="ru-RU" sz="2000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871EDFC-11F6-4D2F-9B24-696E5EF77E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17531" b="65620"/>
          <a:stretch/>
        </p:blipFill>
        <p:spPr>
          <a:xfrm>
            <a:off x="6084441" y="197818"/>
            <a:ext cx="5440911" cy="19655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8261" y="4439450"/>
            <a:ext cx="108585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400" b="1" dirty="0" smtClean="0"/>
              <a:t>Цель проекта</a:t>
            </a:r>
            <a:r>
              <a:rPr lang="ru-RU" sz="2400" dirty="0" smtClean="0"/>
              <a:t>: </a:t>
            </a:r>
            <a:r>
              <a:rPr lang="ru-RU" sz="2400" i="1" dirty="0" smtClean="0"/>
              <a:t>Создание Национального инструментария</a:t>
            </a:r>
            <a:r>
              <a:rPr lang="ru-RU" sz="2400" b="1" i="1" dirty="0" smtClean="0"/>
              <a:t>, </a:t>
            </a:r>
            <a:r>
              <a:rPr lang="ru-RU" sz="2400" i="1" dirty="0" smtClean="0"/>
              <a:t>обеспечивающего методическое сопровождение формирования функциональной грамотности обучающихся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00926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/>
              <a:t>Примеры заданий: финансовая грамотность </a:t>
            </a:r>
            <a:br>
              <a:rPr lang="ru-RU" sz="3200" dirty="0"/>
            </a:br>
            <a:r>
              <a:rPr lang="ru-RU" sz="3200" dirty="0"/>
              <a:t>«Сколько нужно банковских карт» (задание 4, характеристики задания и система оценивания)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2575" y="1296178"/>
            <a:ext cx="110014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Результаты выполнения:  1 балл - 22%, повышенный уровень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64620ED-23AF-4D16-93AD-5072FA9192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655" y="2142034"/>
            <a:ext cx="11161539" cy="394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79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Примеры заданий: финансовая грамотность «Сколько нужно банковских карт» (задание 5)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6823" y="938988"/>
            <a:ext cx="113586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Результаты выполнения:  1 балл - 63%, средний уровень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72A9CA5-67EB-432C-855B-9C77394BC0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881" y="1354486"/>
            <a:ext cx="100584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39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00926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/>
              <a:t>Примеры заданий: финансовая грамотность </a:t>
            </a:r>
            <a:br>
              <a:rPr lang="ru-RU" sz="3200" dirty="0"/>
            </a:br>
            <a:r>
              <a:rPr lang="ru-RU" sz="3200" dirty="0"/>
              <a:t>«Сколько нужно банковских карт» (задание 5, характеристики задания и система оценивания)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2575" y="1296178"/>
            <a:ext cx="110014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Результаты выполнения:  1 балл - 63%, повышенный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06B798-7903-4DE6-8C2A-4E6CE2E5A2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849" y="1926010"/>
            <a:ext cx="10657184" cy="40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241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получает образовательная организация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4" y="1081865"/>
            <a:ext cx="10692765" cy="5317994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dirty="0" smtClean="0"/>
              <a:t>Результаты выполнения диагностической работы по функциональной грамотности </a:t>
            </a:r>
            <a:r>
              <a:rPr lang="ru-RU" b="1" dirty="0" smtClean="0"/>
              <a:t>по образовательной организации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Результаты выполнения диагностической работы по функциональной грамотности </a:t>
            </a:r>
            <a:r>
              <a:rPr lang="ru-RU" b="1" dirty="0" smtClean="0"/>
              <a:t>по классам</a:t>
            </a:r>
          </a:p>
          <a:p>
            <a:pPr marL="742950" indent="-742950">
              <a:buFont typeface="+mj-lt"/>
              <a:buAutoNum type="arabicPeriod"/>
            </a:pPr>
            <a:r>
              <a:rPr lang="ru-RU" b="1" dirty="0" smtClean="0"/>
              <a:t>Результаты выполнения заданий</a:t>
            </a:r>
            <a:r>
              <a:rPr lang="ru-RU" dirty="0" smtClean="0"/>
              <a:t> по функциональной грамотности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Распределения учащихся </a:t>
            </a:r>
            <a:r>
              <a:rPr lang="ru-RU" b="1" dirty="0" smtClean="0"/>
              <a:t>по уровням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функциональной грамотности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538" y="0"/>
            <a:ext cx="11809312" cy="946375"/>
          </a:xfrm>
        </p:spPr>
        <p:txBody>
          <a:bodyPr/>
          <a:lstStyle/>
          <a:p>
            <a:r>
              <a:rPr lang="ru-RU" sz="3600" b="1" dirty="0" smtClean="0"/>
              <a:t>Пример формы с представлениями результатов </a:t>
            </a:r>
            <a:r>
              <a:rPr lang="ru-RU" sz="3600" b="1" dirty="0"/>
              <a:t>выполнения диагностической работы по функциональной грамотности </a:t>
            </a:r>
            <a:r>
              <a:rPr lang="ru-RU" sz="3600" b="1" dirty="0" smtClean="0"/>
              <a:t>по </a:t>
            </a:r>
            <a:r>
              <a:rPr lang="ru-RU" sz="3600" b="1" dirty="0"/>
              <a:t>образовательной </a:t>
            </a:r>
            <a:r>
              <a:rPr lang="ru-RU" sz="3600" b="1" dirty="0" smtClean="0"/>
              <a:t>организации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841" y="1998018"/>
            <a:ext cx="1040086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69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197818"/>
            <a:ext cx="11701064" cy="940752"/>
          </a:xfrm>
        </p:spPr>
        <p:txBody>
          <a:bodyPr/>
          <a:lstStyle/>
          <a:p>
            <a:r>
              <a:rPr lang="ru-RU" sz="3600" b="1" dirty="0" smtClean="0"/>
              <a:t>Пример формы с  графиками распределения  результатов по направлениям функциональной грамотности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6" y="1421954"/>
            <a:ext cx="7416824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993" y="4086250"/>
            <a:ext cx="9458325" cy="301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777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777" y="0"/>
            <a:ext cx="11593288" cy="940752"/>
          </a:xfrm>
        </p:spPr>
        <p:txBody>
          <a:bodyPr/>
          <a:lstStyle/>
          <a:p>
            <a:r>
              <a:rPr lang="ru-RU" sz="3200" b="1" dirty="0" smtClean="0"/>
              <a:t>Пример формы с  представлением </a:t>
            </a:r>
            <a:r>
              <a:rPr lang="ru-RU" sz="3200" b="1" dirty="0"/>
              <a:t>результатов выполнения диагностической работы по функциональной грамотности </a:t>
            </a:r>
            <a:br>
              <a:rPr lang="ru-RU" sz="3200" b="1" dirty="0"/>
            </a:br>
            <a:r>
              <a:rPr lang="ru-RU" sz="3200" b="1" dirty="0" smtClean="0"/>
              <a:t>по </a:t>
            </a:r>
            <a:r>
              <a:rPr lang="ru-RU" sz="3200" b="1" dirty="0"/>
              <a:t>классам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897" y="1493962"/>
            <a:ext cx="987996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24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7552" y="125810"/>
            <a:ext cx="11213298" cy="940752"/>
          </a:xfrm>
        </p:spPr>
        <p:txBody>
          <a:bodyPr/>
          <a:lstStyle/>
          <a:p>
            <a:r>
              <a:rPr lang="ru-RU" sz="3200" b="1" dirty="0" smtClean="0"/>
              <a:t>Пример формы </a:t>
            </a:r>
            <a:r>
              <a:rPr lang="ru-RU" sz="3200" b="1" dirty="0"/>
              <a:t>представления результатов выполнения </a:t>
            </a:r>
            <a:r>
              <a:rPr lang="ru-RU" sz="3200" b="1" dirty="0" smtClean="0"/>
              <a:t>заданий по </a:t>
            </a:r>
            <a:r>
              <a:rPr lang="ru-RU" sz="3200" b="1" dirty="0"/>
              <a:t>функциональной </a:t>
            </a:r>
            <a:r>
              <a:rPr lang="ru-RU" sz="3200" b="1" dirty="0" smtClean="0"/>
              <a:t>грамотности</a:t>
            </a:r>
            <a:br>
              <a:rPr lang="ru-RU" sz="3200" b="1" dirty="0" smtClean="0"/>
            </a:br>
            <a:r>
              <a:rPr lang="ru-RU" sz="3200" b="1" dirty="0" smtClean="0"/>
              <a:t>Форма 3.1. Результаты выполнения отдельных заданий 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327" y="1795462"/>
            <a:ext cx="10358510" cy="507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37425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7552" y="125810"/>
            <a:ext cx="11213298" cy="9407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b="1" dirty="0" smtClean="0"/>
              <a:t>Пример формы </a:t>
            </a:r>
            <a:r>
              <a:rPr lang="ru-RU" sz="3200" b="1" dirty="0"/>
              <a:t>представления результатов выполнения </a:t>
            </a:r>
            <a:r>
              <a:rPr lang="ru-RU" sz="3200" b="1" dirty="0" smtClean="0"/>
              <a:t>заданий по </a:t>
            </a:r>
            <a:r>
              <a:rPr lang="ru-RU" sz="3200" b="1" dirty="0"/>
              <a:t>функциональной </a:t>
            </a:r>
            <a:r>
              <a:rPr lang="ru-RU" sz="3200" b="1" dirty="0" smtClean="0"/>
              <a:t>грамотности</a:t>
            </a:r>
            <a:br>
              <a:rPr lang="ru-RU" sz="3200" b="1" dirty="0" smtClean="0"/>
            </a:br>
            <a:r>
              <a:rPr lang="ru-RU" sz="3200" b="1" dirty="0" smtClean="0"/>
              <a:t>Форма 3.2. Результаты выполнения отдельных заданий обучающимися</a:t>
            </a:r>
            <a:endParaRPr lang="ru-RU" sz="3200" dirty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699" y="1724806"/>
            <a:ext cx="11001452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37425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6B814D30-7BFF-4A5D-96B0-5394A5843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52" y="331563"/>
            <a:ext cx="10487847" cy="940752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dirty="0"/>
              <a:t>Распределения учащихся по уровням сформированности функциональной грамотности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="" xmlns:a16="http://schemas.microsoft.com/office/drawing/2014/main" id="{46BE9D72-15DF-4FE9-97F9-908841681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7C64A3CC-9215-4D44-A91D-3C56E408671D}" type="slidenum">
              <a:rPr lang="ru-RU" smtClean="0"/>
              <a:pPr>
                <a:spcAft>
                  <a:spcPts val="600"/>
                </a:spcAft>
              </a:pPr>
              <a:t>49</a:t>
            </a:fld>
            <a:endParaRPr 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873AABAE-359C-44BF-B465-6A300F4A6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32054"/>
              </p:ext>
            </p:extLst>
          </p:nvPr>
        </p:nvGraphicFramePr>
        <p:xfrm>
          <a:off x="940792" y="1674638"/>
          <a:ext cx="9955410" cy="471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48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Разработка национального инструментария </a:t>
            </a:r>
            <a:br>
              <a:rPr lang="ru-RU" dirty="0" smtClean="0"/>
            </a:br>
            <a:r>
              <a:rPr lang="ru-RU" dirty="0" smtClean="0"/>
              <a:t>по методологии </a:t>
            </a:r>
            <a:r>
              <a:rPr lang="en-US" dirty="0" smtClean="0"/>
              <a:t>PISA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882829"/>
              </p:ext>
            </p:extLst>
          </p:nvPr>
        </p:nvGraphicFramePr>
        <p:xfrm>
          <a:off x="323801" y="1927425"/>
          <a:ext cx="10693080" cy="5222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62207867"/>
              </p:ext>
            </p:extLst>
          </p:nvPr>
        </p:nvGraphicFramePr>
        <p:xfrm>
          <a:off x="5868417" y="1999433"/>
          <a:ext cx="5760640" cy="4848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17898278"/>
              </p:ext>
            </p:extLst>
          </p:nvPr>
        </p:nvGraphicFramePr>
        <p:xfrm>
          <a:off x="3276129" y="1248075"/>
          <a:ext cx="8226655" cy="751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5254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0828" y="0"/>
            <a:ext cx="11033513" cy="940752"/>
          </a:xfrm>
        </p:spPr>
        <p:txBody>
          <a:bodyPr/>
          <a:lstStyle/>
          <a:p>
            <a:r>
              <a:rPr lang="ru-RU" sz="3400" b="1" dirty="0" smtClean="0"/>
              <a:t>Пример распределения </a:t>
            </a:r>
            <a:r>
              <a:rPr lang="ru-RU" sz="3400" b="1" dirty="0"/>
              <a:t>учащихся по уровням </a:t>
            </a:r>
            <a:r>
              <a:rPr lang="ru-RU" sz="3400" b="1" dirty="0" err="1"/>
              <a:t>сформированности</a:t>
            </a:r>
            <a:r>
              <a:rPr lang="ru-RU" sz="3400" b="1" dirty="0"/>
              <a:t> функциональной грамотности</a:t>
            </a:r>
            <a:endParaRPr lang="ru-RU" sz="3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77" y="1205930"/>
            <a:ext cx="7751062" cy="5760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2402" y="2862115"/>
            <a:ext cx="4771840" cy="222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357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анализа результатов диагностической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4" y="1153302"/>
            <a:ext cx="10692765" cy="5715039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dirty="0" smtClean="0"/>
              <a:t>Анализ полученных результатов выполнения диагностической работы и их обсуждение в коллективе учителей, преподающих в данном классе (классах)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Разбор выполнения заданий учащимися классов ОО в коллективе учителей, преподающих в данном классе (классах)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Выделение групп учащихся с различным уровнем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функциональной грамотности</a:t>
            </a:r>
          </a:p>
          <a:p>
            <a:pPr marL="742950" indent="-742950">
              <a:buFont typeface="+mj-lt"/>
              <a:buAutoNum type="arabicPeriod"/>
            </a:pPr>
            <a:r>
              <a:rPr lang="ru-RU" dirty="0" smtClean="0"/>
              <a:t>Планирование индивидуальной и групповой работы с учащимися с разным уровнем функциональной грамотности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Результаты изучения контекстной информации об обучающихся 4-х и 8-х классов для </a:t>
            </a:r>
            <a:r>
              <a:rPr lang="ru-RU" dirty="0" err="1" smtClean="0"/>
              <a:t>валидизации</a:t>
            </a:r>
            <a:r>
              <a:rPr lang="ru-RU" dirty="0" smtClean="0"/>
              <a:t> результатов тестирования (1)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9699" y="1796244"/>
            <a:ext cx="10787138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Результаты изучения контекстной информации об обучающихся 4-х и 8-х классов для </a:t>
            </a:r>
            <a:r>
              <a:rPr lang="ru-RU" dirty="0" err="1" smtClean="0"/>
              <a:t>валидизации</a:t>
            </a:r>
            <a:r>
              <a:rPr lang="ru-RU" dirty="0" smtClean="0"/>
              <a:t> результатов тестирования (2)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575" y="1581930"/>
            <a:ext cx="10572824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Результаты изучения контекстной информации об обучающихся 4-х и 8-х классов для </a:t>
            </a:r>
            <a:r>
              <a:rPr lang="ru-RU" dirty="0" err="1" smtClean="0"/>
              <a:t>валидизации</a:t>
            </a:r>
            <a:r>
              <a:rPr lang="ru-RU" dirty="0" smtClean="0"/>
              <a:t> результатов тестирования (3)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889" y="1653368"/>
            <a:ext cx="10287072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Результаты изучения контекстной информации об обучающихся 4-х и 8-х классов для </a:t>
            </a:r>
            <a:r>
              <a:rPr lang="ru-RU" dirty="0" err="1" smtClean="0"/>
              <a:t>валидизации</a:t>
            </a:r>
            <a:r>
              <a:rPr lang="ru-RU" dirty="0" smtClean="0"/>
              <a:t> результатов тестирования (4)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575" y="1796244"/>
            <a:ext cx="10429948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Результаты изучения контекстной информации об обучающихся 4-х и 8-х классов для </a:t>
            </a:r>
            <a:r>
              <a:rPr lang="ru-RU" dirty="0" err="1" smtClean="0"/>
              <a:t>валидизации</a:t>
            </a:r>
            <a:r>
              <a:rPr lang="ru-RU" dirty="0" smtClean="0"/>
              <a:t> результатов тестирования (5)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950" y="1653368"/>
            <a:ext cx="9124950" cy="534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Образовательные ресурсы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23" y="1653368"/>
            <a:ext cx="557216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653368"/>
            <a:ext cx="5572164" cy="52149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11467" y="1081864"/>
            <a:ext cx="13573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 класс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12127" y="1153302"/>
            <a:ext cx="14277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 класс</a:t>
            </a:r>
            <a:endParaRPr lang="ru-RU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Время на использование компьютера или планшета для выполнения домашних заданий (4 класс)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89" y="1581930"/>
            <a:ext cx="10215634" cy="50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 fontScale="90000"/>
          </a:bodyPr>
          <a:lstStyle/>
          <a:p>
            <a:pPr lvl="0">
              <a:lnSpc>
                <a:spcPct val="80000"/>
              </a:lnSpc>
            </a:pPr>
            <a:r>
              <a:rPr lang="ru-RU" dirty="0" smtClean="0"/>
              <a:t>Умение пользоваться компьютером или планшетом</a:t>
            </a:r>
            <a:br>
              <a:rPr lang="ru-RU" dirty="0" smtClean="0"/>
            </a:br>
            <a:r>
              <a:rPr lang="ru-RU" dirty="0" smtClean="0"/>
              <a:t>(4 класс)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261" y="1296178"/>
            <a:ext cx="1057282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1880850" cy="11964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Функциональная грамотность  </a:t>
            </a:r>
            <a:r>
              <a:rPr lang="ru-RU" b="1" i="1" dirty="0" smtClean="0">
                <a:solidFill>
                  <a:schemeClr val="tx1"/>
                </a:solidFill>
              </a:rPr>
              <a:t>(основное определение)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ЯНДЕКС.УЧЕБНИК ДЛЯ НАЧАЛЬНОЙ ШКОЛЫ</a:t>
            </a:r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6D4D-164A-9E43-B00A-6F12B8C4E2FE}" type="slidenum">
              <a:rPr lang="x-none" smtClean="0"/>
              <a:pPr/>
              <a:t>6</a:t>
            </a:fld>
            <a:endParaRPr lang="x-none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8"/>
          </p:nvPr>
        </p:nvSpPr>
        <p:spPr>
          <a:xfrm>
            <a:off x="471092" y="1627189"/>
            <a:ext cx="10489706" cy="5020600"/>
          </a:xfrm>
        </p:spPr>
        <p:txBody>
          <a:bodyPr/>
          <a:lstStyle/>
          <a:p>
            <a:r>
              <a:rPr lang="ru-RU" sz="2700" b="1" dirty="0" smtClean="0">
                <a:solidFill>
                  <a:schemeClr val="tx1"/>
                </a:solidFill>
              </a:rPr>
              <a:t>Леонтьев А.А</a:t>
            </a:r>
            <a:r>
              <a:rPr lang="ru-RU" sz="2700" dirty="0" smtClean="0">
                <a:solidFill>
                  <a:schemeClr val="tx1"/>
                </a:solidFill>
              </a:rPr>
              <a:t>.: «Функционально 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</a:t>
            </a:r>
          </a:p>
          <a:p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2200" u="sng" dirty="0" smtClean="0">
                <a:solidFill>
                  <a:schemeClr val="tx1"/>
                </a:solidFill>
                <a:hlinkClick r:id="rId3"/>
              </a:rPr>
              <a:t>[</a:t>
            </a:r>
            <a:r>
              <a:rPr lang="ru-RU" sz="2200" i="1" dirty="0" smtClean="0">
                <a:solidFill>
                  <a:schemeClr val="tx1"/>
                </a:solidFill>
              </a:rPr>
              <a:t>Образовательная система «Школа 2100». Педагогика здравого смысла / под ред. А. А. Леонтьева. М.: </a:t>
            </a:r>
            <a:r>
              <a:rPr lang="ru-RU" sz="2200" i="1" dirty="0" err="1" smtClean="0">
                <a:solidFill>
                  <a:schemeClr val="tx1"/>
                </a:solidFill>
              </a:rPr>
              <a:t>Баласс</a:t>
            </a:r>
            <a:r>
              <a:rPr lang="ru-RU" sz="2200" i="1" dirty="0" smtClean="0">
                <a:solidFill>
                  <a:schemeClr val="tx1"/>
                </a:solidFill>
              </a:rPr>
              <a:t>, 2003. С. 35.</a:t>
            </a:r>
            <a:r>
              <a:rPr lang="ru-RU" sz="2200" i="1" u="sng" dirty="0" smtClean="0">
                <a:solidFill>
                  <a:schemeClr val="tx1"/>
                </a:solidFill>
                <a:hlinkClick r:id="rId3"/>
              </a:rPr>
              <a:t>]</a:t>
            </a:r>
            <a:r>
              <a:rPr lang="ru-RU" sz="2200" i="1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ru-RU" dirty="0" smtClean="0"/>
              <a:t>Работа с информацией в интернете (4 класс)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37" y="1367616"/>
            <a:ext cx="10429948" cy="554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ru-RU" dirty="0" smtClean="0"/>
              <a:t>Отношение к школе (4 класс)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013" y="1296178"/>
            <a:ext cx="10572823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Травля (</a:t>
            </a:r>
            <a:r>
              <a:rPr lang="ru-RU" dirty="0" err="1" smtClean="0"/>
              <a:t>буллинг</a:t>
            </a:r>
            <a:r>
              <a:rPr lang="ru-RU" dirty="0" smtClean="0"/>
              <a:t>) (4 класс)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261" y="1153302"/>
            <a:ext cx="11072890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ru-RU" dirty="0" smtClean="0"/>
              <a:t>Вовлеченность учителей (4 класс)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23" y="1081864"/>
            <a:ext cx="11358642" cy="608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824" y="286910"/>
            <a:ext cx="11358642" cy="1009268"/>
          </a:xfrm>
        </p:spPr>
        <p:txBody>
          <a:bodyPr>
            <a:normAutofit fontScale="90000"/>
          </a:bodyPr>
          <a:lstStyle/>
          <a:p>
            <a:pPr lvl="0">
              <a:lnSpc>
                <a:spcPct val="80000"/>
              </a:lnSpc>
            </a:pPr>
            <a:r>
              <a:rPr lang="ru-RU" dirty="0" smtClean="0"/>
              <a:t>Функциональность в домашних заданиях (4 класс)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23" y="1153302"/>
            <a:ext cx="1121576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937830"/>
          </a:xfrm>
        </p:spPr>
        <p:txBody>
          <a:bodyPr>
            <a:normAutofit fontScale="90000"/>
          </a:bodyPr>
          <a:lstStyle/>
          <a:p>
            <a:pPr lvl="0">
              <a:lnSpc>
                <a:spcPct val="80000"/>
              </a:lnSpc>
            </a:pPr>
            <a:r>
              <a:rPr lang="ru-RU" dirty="0" smtClean="0"/>
              <a:t>Поведение на уроках (4 класс)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37" y="1081864"/>
            <a:ext cx="10715699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 fontScale="90000"/>
          </a:bodyPr>
          <a:lstStyle/>
          <a:p>
            <a:pPr lvl="0">
              <a:lnSpc>
                <a:spcPct val="80000"/>
              </a:lnSpc>
            </a:pPr>
            <a:r>
              <a:rPr lang="ru-RU" dirty="0" smtClean="0"/>
              <a:t>Самооценка и групповая работа на уроках (4 класс)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575" y="1439054"/>
            <a:ext cx="10930014" cy="572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err="1" smtClean="0"/>
              <a:t>Самоэффективность</a:t>
            </a:r>
            <a:r>
              <a:rPr lang="ru-RU" dirty="0" smtClean="0"/>
              <a:t> в учебе (4 класс)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00" y="1010426"/>
            <a:ext cx="11072890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0"/>
            <a:ext cx="10692765" cy="243918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/>
              <a:t>Результаты изучения контекстной информации об обучающихся </a:t>
            </a:r>
            <a:r>
              <a:rPr lang="ru-RU" sz="3600" dirty="0" smtClean="0">
                <a:solidFill>
                  <a:srgbClr val="FF0000"/>
                </a:solidFill>
              </a:rPr>
              <a:t>8-х классов </a:t>
            </a:r>
            <a:r>
              <a:rPr lang="ru-RU" sz="3600" dirty="0" smtClean="0"/>
              <a:t>для </a:t>
            </a:r>
            <a:r>
              <a:rPr lang="ru-RU" sz="3600" dirty="0" err="1" smtClean="0"/>
              <a:t>валидизации</a:t>
            </a:r>
            <a:r>
              <a:rPr lang="ru-RU" sz="3600" dirty="0" smtClean="0"/>
              <a:t> результатов тестирования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Время на использование компьютера или планшета для выполнения домашних заданий (8 класс)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37" y="2510624"/>
            <a:ext cx="10429948" cy="42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 fontScale="90000"/>
          </a:bodyPr>
          <a:lstStyle/>
          <a:p>
            <a:pPr lvl="0">
              <a:lnSpc>
                <a:spcPct val="80000"/>
              </a:lnSpc>
            </a:pPr>
            <a:r>
              <a:rPr lang="ru-RU" dirty="0" smtClean="0"/>
              <a:t>Умение пользоваться компьютером или планшетом</a:t>
            </a:r>
            <a:br>
              <a:rPr lang="ru-RU" dirty="0" smtClean="0"/>
            </a:br>
            <a:r>
              <a:rPr lang="ru-RU" dirty="0" smtClean="0"/>
              <a:t>(8 класс)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51" y="1342492"/>
            <a:ext cx="10429948" cy="5454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7818" y="286576"/>
            <a:ext cx="10643122" cy="2538959"/>
          </a:xfrm>
        </p:spPr>
        <p:txBody>
          <a:bodyPr lIns="91422" tIns="45711" rIns="91422" bIns="45711" rtlCol="0">
            <a:normAutofit fontScale="90000"/>
          </a:bodyPr>
          <a:lstStyle/>
          <a:p>
            <a:pPr marL="522872" indent="-26977"/>
            <a:r>
              <a:rPr lang="ru-RU" sz="3600" u="sng" dirty="0" smtClean="0">
                <a:solidFill>
                  <a:srgbClr val="660066"/>
                </a:solidFill>
              </a:rPr>
              <a:t/>
            </a:r>
            <a:br>
              <a:rPr lang="ru-RU" sz="3600" u="sng" dirty="0" smtClean="0">
                <a:solidFill>
                  <a:srgbClr val="660066"/>
                </a:solidFill>
              </a:rPr>
            </a:br>
            <a:r>
              <a:rPr lang="ru-RU" sz="3600" u="sng" dirty="0" smtClean="0">
                <a:solidFill>
                  <a:srgbClr val="660066"/>
                </a:solidFill>
              </a:rPr>
              <a:t/>
            </a:r>
            <a:br>
              <a:rPr lang="ru-RU" sz="3600" u="sng" dirty="0" smtClean="0">
                <a:solidFill>
                  <a:srgbClr val="660066"/>
                </a:solidFill>
              </a:rPr>
            </a:br>
            <a:r>
              <a:rPr lang="ru-RU" sz="3600" u="sng" dirty="0" smtClean="0">
                <a:solidFill>
                  <a:srgbClr val="660066"/>
                </a:solidFill>
              </a:rPr>
              <a:t>Функциональная грамотность </a:t>
            </a:r>
            <a:r>
              <a:rPr lang="ru-RU" sz="3600" dirty="0" smtClean="0">
                <a:solidFill>
                  <a:srgbClr val="660066"/>
                </a:solidFill>
              </a:rPr>
              <a:t>– способность использовать знания</a:t>
            </a:r>
            <a:r>
              <a:rPr lang="en-US" sz="3600" dirty="0" smtClean="0">
                <a:solidFill>
                  <a:srgbClr val="660066"/>
                </a:solidFill>
              </a:rPr>
              <a:t>,</a:t>
            </a:r>
            <a:r>
              <a:rPr lang="ru-RU" sz="3600" dirty="0" smtClean="0">
                <a:solidFill>
                  <a:srgbClr val="660066"/>
                </a:solidFill>
              </a:rPr>
              <a:t> умения</a:t>
            </a:r>
            <a:r>
              <a:rPr lang="en-US" sz="3600" dirty="0" smtClean="0">
                <a:solidFill>
                  <a:srgbClr val="660066"/>
                </a:solidFill>
              </a:rPr>
              <a:t>,</a:t>
            </a:r>
            <a:r>
              <a:rPr lang="ru-RU" sz="3600" dirty="0" smtClean="0">
                <a:solidFill>
                  <a:srgbClr val="660066"/>
                </a:solidFill>
              </a:rPr>
              <a:t> способы в действии при решении широкого круга задач </a:t>
            </a:r>
            <a:r>
              <a:rPr lang="ru-RU" sz="3600" u="sng" dirty="0" smtClean="0">
                <a:solidFill>
                  <a:srgbClr val="660066"/>
                </a:solidFill>
              </a:rPr>
              <a:t>обнаруживает себя  за пределами учебных ситуаций</a:t>
            </a:r>
            <a:r>
              <a:rPr lang="ru-RU" sz="3600" dirty="0" smtClean="0">
                <a:solidFill>
                  <a:srgbClr val="660066"/>
                </a:solidFill>
              </a:rPr>
              <a:t>,  в задачах, не похожих на те, где эти знания, умения, способы приобретались.</a:t>
            </a:r>
            <a:r>
              <a:rPr lang="en-US" sz="3600" dirty="0" smtClean="0">
                <a:solidFill>
                  <a:schemeClr val="accent4">
                    <a:lumMod val="2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4">
                    <a:lumMod val="25000"/>
                  </a:schemeClr>
                </a:solidFill>
              </a:rPr>
            </a:br>
            <a:endParaRPr lang="ru-RU" sz="3600" i="1" dirty="0" smtClean="0">
              <a:solidFill>
                <a:srgbClr val="660066"/>
              </a:solidFill>
            </a:endParaRPr>
          </a:p>
        </p:txBody>
      </p:sp>
      <p:sp>
        <p:nvSpPr>
          <p:cNvPr id="47108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67818" y="3602664"/>
            <a:ext cx="11161240" cy="2845284"/>
          </a:xfrm>
          <a:prstGeom prst="rect">
            <a:avLst/>
          </a:prstGeom>
        </p:spPr>
        <p:txBody>
          <a:bodyPr lIns="91422" tIns="45711" rIns="91422" bIns="45711">
            <a:normAutofit fontScale="77500" lnSpcReduction="20000"/>
          </a:bodyPr>
          <a:lstStyle/>
          <a:p>
            <a:pPr indent="-46029">
              <a:buNone/>
            </a:pPr>
            <a:r>
              <a:rPr lang="ru-RU" dirty="0" smtClean="0"/>
              <a:t>Чтобы оценить уровень функциональной грамотности своих учеников, учителю нужно дать им нетипичные задания, в которых предлагается рассмотреть некоторые проблемы из реальной жизни. Решение этих задач, как правило, требует применения знаний в незнакомой ситуации, поиска новых решений или способов действий, т.е. требует творческой активности.</a:t>
            </a:r>
          </a:p>
          <a:p>
            <a:pPr indent="-46029">
              <a:buNone/>
            </a:pPr>
            <a:r>
              <a:rPr lang="ru-RU" dirty="0" smtClean="0"/>
              <a:t> </a:t>
            </a:r>
          </a:p>
          <a:p>
            <a:pPr marL="523227" indent="-423115">
              <a:buNone/>
            </a:pPr>
            <a:endParaRPr lang="ru-RU" dirty="0" smtClean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ru-RU" dirty="0" smtClean="0"/>
              <a:t>Работа с информацией в интернете (8 класс)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3" y="1304874"/>
            <a:ext cx="10715700" cy="5563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ru-RU" dirty="0" smtClean="0"/>
              <a:t>Отношение к школе (8 класс)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699" y="1081864"/>
            <a:ext cx="10858576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Травля (</a:t>
            </a:r>
            <a:r>
              <a:rPr lang="ru-RU" dirty="0" err="1" smtClean="0"/>
              <a:t>буллинг</a:t>
            </a:r>
            <a:r>
              <a:rPr lang="ru-RU" dirty="0" smtClean="0"/>
              <a:t>) (8 класс)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699" y="1081864"/>
            <a:ext cx="11144328" cy="5857915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ru-RU" dirty="0" smtClean="0"/>
              <a:t>Вовлеченность учителей (8 класс)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5" y="1081864"/>
            <a:ext cx="10930014" cy="5786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824" y="286910"/>
            <a:ext cx="11358642" cy="1009268"/>
          </a:xfrm>
        </p:spPr>
        <p:txBody>
          <a:bodyPr>
            <a:normAutofit fontScale="90000"/>
          </a:bodyPr>
          <a:lstStyle/>
          <a:p>
            <a:pPr lvl="0">
              <a:lnSpc>
                <a:spcPct val="80000"/>
              </a:lnSpc>
            </a:pPr>
            <a:r>
              <a:rPr lang="ru-RU" dirty="0" smtClean="0"/>
              <a:t>Функциональность в домашних заданиях (8 класс)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89" y="1081864"/>
            <a:ext cx="10215633" cy="571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937830"/>
          </a:xfrm>
        </p:spPr>
        <p:txBody>
          <a:bodyPr>
            <a:normAutofit fontScale="90000"/>
          </a:bodyPr>
          <a:lstStyle/>
          <a:p>
            <a:pPr lvl="0">
              <a:lnSpc>
                <a:spcPct val="80000"/>
              </a:lnSpc>
            </a:pPr>
            <a:r>
              <a:rPr lang="ru-RU" dirty="0" smtClean="0"/>
              <a:t>Поведение на уроках (8 класс)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27" y="1010426"/>
            <a:ext cx="10287071" cy="5857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 fontScale="90000"/>
          </a:bodyPr>
          <a:lstStyle/>
          <a:p>
            <a:pPr lvl="0">
              <a:lnSpc>
                <a:spcPct val="80000"/>
              </a:lnSpc>
            </a:pPr>
            <a:r>
              <a:rPr lang="ru-RU" dirty="0" smtClean="0"/>
              <a:t>Самооценка и групповая работа на уроках (8 класс)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5" y="1153302"/>
            <a:ext cx="10572824" cy="5786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err="1" smtClean="0"/>
              <a:t>Самоэффективность</a:t>
            </a:r>
            <a:r>
              <a:rPr lang="ru-RU" dirty="0" smtClean="0"/>
              <a:t> в учебе (8 класс)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1" y="1177553"/>
            <a:ext cx="10930014" cy="5833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ru-RU" dirty="0" smtClean="0"/>
              <a:t>Функциональность на уроках (8 класс)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37" y="1153302"/>
            <a:ext cx="10858576" cy="5715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286910"/>
            <a:ext cx="10692765" cy="136645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Возможность самовыражения и </a:t>
            </a:r>
            <a:r>
              <a:rPr lang="ru-RU" dirty="0" err="1" smtClean="0"/>
              <a:t>креативность</a:t>
            </a:r>
            <a:r>
              <a:rPr lang="ru-RU" dirty="0" smtClean="0"/>
              <a:t> на уроках (8 класс)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4" y="1270150"/>
            <a:ext cx="10572824" cy="5598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oecd.org/media/oecdorg/satellitesites/pisa/New%20web%20banner_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7" t="20936" r="76223" b="14799"/>
          <a:stretch/>
        </p:blipFill>
        <p:spPr bwMode="auto">
          <a:xfrm>
            <a:off x="5084941" y="3695818"/>
            <a:ext cx="1603655" cy="94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2154211" y="2081996"/>
            <a:ext cx="7189294" cy="3857095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2" tIns="22851" rIns="45702" bIns="22851" rtlCol="0" anchor="ctr"/>
          <a:lstStyle/>
          <a:p>
            <a:pPr algn="ctr"/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8327" y="0"/>
            <a:ext cx="10355109" cy="119643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Направления функциональной грамотности</a:t>
            </a:r>
            <a:br>
              <a:rPr lang="ru-RU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в диагностической работе</a:t>
            </a:r>
            <a:endParaRPr lang="ru-RU" sz="3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97406" y="6698786"/>
            <a:ext cx="208857" cy="381437"/>
          </a:xfrm>
        </p:spPr>
        <p:txBody>
          <a:bodyPr/>
          <a:lstStyle/>
          <a:p>
            <a:fld id="{922B6D4D-164A-9E43-B00A-6F12B8C4E2FE}" type="slidenum">
              <a:rPr lang="x-none" smtClean="0"/>
              <a:pPr/>
              <a:t>8</a:t>
            </a:fld>
            <a:endParaRPr lang="x-none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8"/>
          </p:nvPr>
        </p:nvSpPr>
        <p:spPr>
          <a:xfrm>
            <a:off x="274785" y="1303740"/>
            <a:ext cx="10943312" cy="672491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Функциональная грамотность – </a:t>
            </a:r>
            <a:r>
              <a:rPr lang="ru-RU" sz="1600" dirty="0" smtClean="0">
                <a:solidFill>
                  <a:srgbClr val="FF0000"/>
                </a:solidFill>
              </a:rPr>
              <a:t>способность применять </a:t>
            </a:r>
            <a:r>
              <a:rPr lang="ru-RU" sz="1600" dirty="0" smtClean="0">
                <a:solidFill>
                  <a:schemeClr val="tx1"/>
                </a:solidFill>
              </a:rPr>
              <a:t>приобретаемые в течение жизни </a:t>
            </a:r>
            <a:r>
              <a:rPr lang="ru-RU" sz="1600" dirty="0" smtClean="0">
                <a:solidFill>
                  <a:srgbClr val="FF0000"/>
                </a:solidFill>
              </a:rPr>
              <a:t>знания, умения и навыки для решения </a:t>
            </a:r>
            <a:r>
              <a:rPr lang="ru-RU" sz="1600" dirty="0" smtClean="0">
                <a:solidFill>
                  <a:schemeClr val="tx1"/>
                </a:solidFill>
              </a:rPr>
              <a:t>максимально широкого диапазона </a:t>
            </a:r>
            <a:r>
              <a:rPr lang="ru-RU" sz="1600" dirty="0" smtClean="0">
                <a:solidFill>
                  <a:srgbClr val="FF0000"/>
                </a:solidFill>
              </a:rPr>
              <a:t>жизненных задач </a:t>
            </a:r>
            <a:r>
              <a:rPr lang="ru-RU" sz="1600" dirty="0" smtClean="0">
                <a:solidFill>
                  <a:schemeClr val="tx1"/>
                </a:solidFill>
              </a:rPr>
              <a:t>в различных сферах человеческой деятельности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4627045" y="2214827"/>
            <a:ext cx="2288757" cy="1061873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3" tIns="17993" rIns="17993" bIns="17993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Читательская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грамотность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784922" y="2765550"/>
            <a:ext cx="2333100" cy="1459606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3" tIns="17993" rIns="17993" bIns="17993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Естественно-научная грамотность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746767" y="4291552"/>
            <a:ext cx="2168123" cy="1054253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Глобальные компетенции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740860" y="4880820"/>
            <a:ext cx="2048898" cy="958264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3" tIns="17993" rIns="17993" bIns="17993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Креативное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мышление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587928" y="2906977"/>
            <a:ext cx="2323520" cy="1229976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3" tIns="17993" rIns="17993" bIns="17993"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Математи-ческая</a:t>
            </a:r>
            <a:r>
              <a:rPr lang="ru-RU" sz="2000" dirty="0" smtClean="0">
                <a:solidFill>
                  <a:schemeClr val="tx1"/>
                </a:solidFill>
              </a:rPr>
              <a:t> грамотность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819351" y="4274576"/>
            <a:ext cx="2131247" cy="1043740"/>
          </a:xfrm>
          <a:prstGeom prst="ellipse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3" tIns="17993" rIns="17993" bIns="17993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Финансовая грамотность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7260" y="6406515"/>
            <a:ext cx="3180450" cy="323147"/>
          </a:xfrm>
          <a:prstGeom prst="rect">
            <a:avLst/>
          </a:prstGeom>
          <a:noFill/>
        </p:spPr>
        <p:txBody>
          <a:bodyPr wrap="none" lIns="45702" tIns="22851" rIns="45702" bIns="22851" rtlCol="0">
            <a:spAutoFit/>
          </a:bodyPr>
          <a:lstStyle/>
          <a:p>
            <a:r>
              <a:rPr lang="ru-RU" sz="1800" b="1" dirty="0" smtClean="0"/>
              <a:t>Совместное решение проблем</a:t>
            </a:r>
            <a:endParaRPr lang="ru-RU" sz="18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574815" y="5898966"/>
            <a:ext cx="361460" cy="546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2" tIns="22851" rIns="45702" bIns="22851" rtlCol="0" anchor="ctr"/>
          <a:lstStyle/>
          <a:p>
            <a:pPr algn="ctr"/>
            <a:endParaRPr lang="ru-RU"/>
          </a:p>
        </p:txBody>
      </p:sp>
      <p:sp>
        <p:nvSpPr>
          <p:cNvPr id="28" name="32-конечная звезда 27"/>
          <p:cNvSpPr/>
          <p:nvPr/>
        </p:nvSpPr>
        <p:spPr>
          <a:xfrm>
            <a:off x="4583103" y="3225004"/>
            <a:ext cx="2420533" cy="1647061"/>
          </a:xfrm>
          <a:prstGeom prst="star32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 dirty="0" smtClean="0"/>
              <a:t>?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8325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853" y="0"/>
            <a:ext cx="11345152" cy="1273669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Факторы повышения качества российского образования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(по результатам анализа данных </a:t>
            </a:r>
            <a:r>
              <a:rPr lang="en-US" sz="3200" dirty="0" smtClean="0"/>
              <a:t>PISA-2018)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493405"/>
              </p:ext>
            </p:extLst>
          </p:nvPr>
        </p:nvGraphicFramePr>
        <p:xfrm>
          <a:off x="777029" y="1010427"/>
          <a:ext cx="10247232" cy="626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5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179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57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16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2900" dirty="0" smtClean="0"/>
                        <a:t>Факторы эффективной российской школы</a:t>
                      </a:r>
                      <a:endParaRPr lang="ru-RU" sz="2900" dirty="0"/>
                    </a:p>
                  </a:txBody>
                  <a:tcPr marL="89106" marR="89106" marT="47763" marB="4776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1926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Школьные ресурсы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269875" lvl="0" indent="-269875">
                        <a:buFont typeface="Wingdings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достаточное количество учителей</a:t>
                      </a:r>
                    </a:p>
                    <a:p>
                      <a:pPr marL="269875" lvl="0" indent="-269875">
                        <a:buFont typeface="Wingdings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оснащенность лабораторным оборудованием</a:t>
                      </a:r>
                    </a:p>
                    <a:p>
                      <a:pPr marL="269875" lvl="0" indent="-269875">
                        <a:buFont typeface="Wingdings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достаточное количество компьютеров с выходом в Интернет</a:t>
                      </a:r>
                    </a:p>
                    <a:p>
                      <a:pPr marL="269875" lvl="0" indent="-269875">
                        <a:buFont typeface="Wingdings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состояние зданий, соответствующее требованиям и нормам</a:t>
                      </a:r>
                    </a:p>
                    <a:p>
                      <a:pPr marL="269875" indent="-269875">
                        <a:buFont typeface="Wingdings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творческих кружков</a:t>
                      </a:r>
                      <a:endParaRPr lang="ru-RU" sz="2400" dirty="0"/>
                    </a:p>
                  </a:txBody>
                  <a:tcPr marL="89106" marR="89106" marT="47763" marB="47763"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Школьный климат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способствующий комфортному обучению: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 в школе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процесс, поддерживающий обучение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защита от эмоционально-поведенческих проблем (прогулы, курение и др.)</a:t>
                      </a:r>
                      <a:endParaRPr lang="ru-RU" sz="2400" dirty="0"/>
                    </a:p>
                  </a:txBody>
                  <a:tcPr marL="89106" marR="89106" marT="47763" marB="47763"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Характеристики учителей: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уважительное и внимательное отношение к учащимся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учащихся в чтении,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поведения учителей, затрудняющего обучение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Сотрудничество учителей</a:t>
                      </a:r>
                      <a:endParaRPr lang="ru-RU" sz="2400" dirty="0"/>
                    </a:p>
                  </a:txBody>
                  <a:tcPr marL="89106" marR="89106" marT="47763" marB="4776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Главные детерминанты эффективности формирования функциональной грамотности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Качество школьного образования в основном определяется качеством профессиональной подготовки педагогов</a:t>
            </a:r>
          </a:p>
          <a:p>
            <a:pPr marL="725171" indent="-725171" algn="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i="1" dirty="0" smtClean="0"/>
              <a:t>(по результатам </a:t>
            </a:r>
            <a:r>
              <a:rPr lang="en-US" i="1" dirty="0" smtClean="0"/>
              <a:t>PISA)</a:t>
            </a:r>
            <a:endParaRPr lang="ru-RU" i="1" dirty="0" smtClean="0"/>
          </a:p>
          <a:p>
            <a:pPr marL="725171" indent="-725171">
              <a:lnSpc>
                <a:spcPct val="80000"/>
              </a:lnSpc>
              <a:defRPr/>
            </a:pPr>
            <a:endParaRPr lang="ru-RU" sz="2000" dirty="0" smtClean="0"/>
          </a:p>
          <a:p>
            <a:pPr marL="450760" indent="-450760">
              <a:lnSpc>
                <a:spcPct val="80000"/>
              </a:lnSpc>
              <a:defRPr/>
            </a:pPr>
            <a:r>
              <a:rPr lang="ru-RU" dirty="0" smtClean="0"/>
              <a:t>Качество образовательных достижений школьников в основном определяется качеством учебных заданий, предлагаемых им педагогами</a:t>
            </a:r>
            <a:endParaRPr lang="en-US" dirty="0" smtClean="0"/>
          </a:p>
          <a:p>
            <a:pPr marL="725171" indent="-725171" algn="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i="1" dirty="0" smtClean="0"/>
              <a:t>(по результатам </a:t>
            </a:r>
            <a:r>
              <a:rPr lang="en-US" i="1" dirty="0" smtClean="0"/>
              <a:t>ITL</a:t>
            </a:r>
            <a:r>
              <a:rPr lang="ru-RU" i="1" dirty="0" smtClean="0"/>
              <a:t>, </a:t>
            </a:r>
            <a:r>
              <a:rPr lang="en-US" i="1" dirty="0" smtClean="0"/>
              <a:t>PISA</a:t>
            </a:r>
            <a:r>
              <a:rPr lang="ru-RU" i="1" dirty="0" smtClean="0"/>
              <a:t>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4185" indent="-34007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60284" indent="-27205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04398" indent="-27205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8512" indent="-27205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92625" indent="-27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36739" indent="-27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0853" indent="-27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624967" indent="-27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9EC3C6-6073-464D-B2D9-44D135E925F5}" type="slidenum">
              <a:rPr lang="ru-RU" altLang="ru-RU">
                <a:latin typeface="Times New Roman" panose="02020603050405020304" pitchFamily="18" charset="0"/>
              </a:rPr>
              <a:pPr/>
              <a:t>82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2751287" y="6809485"/>
            <a:ext cx="219836" cy="55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23" tIns="54411" rIns="108823" bIns="544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900" dirty="0">
              <a:latin typeface="Times New Roman" panose="02020603050405020304" pitchFamily="18" charset="0"/>
            </a:endParaRPr>
          </a:p>
        </p:txBody>
      </p:sp>
      <p:sp>
        <p:nvSpPr>
          <p:cNvPr id="8196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701043" y="413842"/>
            <a:ext cx="9636721" cy="640871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5800" b="1" dirty="0" smtClean="0">
                <a:latin typeface="Arial" pitchFamily="34" charset="0"/>
                <a:cs typeface="Arial" pitchFamily="34" charset="0"/>
              </a:rPr>
              <a:t>Что делать? </a:t>
            </a:r>
          </a:p>
          <a:p>
            <a:pPr marL="0" indent="0" algn="ctr">
              <a:lnSpc>
                <a:spcPct val="90000"/>
              </a:lnSpc>
              <a:buNone/>
            </a:pPr>
            <a:endPara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5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Эффективное введение ФГОС:</a:t>
            </a:r>
          </a:p>
          <a:p>
            <a:pPr marL="0" indent="0">
              <a:lnSpc>
                <a:spcPct val="90000"/>
              </a:lnSpc>
              <a:buNone/>
            </a:pPr>
            <a:endParaRPr lang="ru-RU" sz="5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42913" indent="-442913">
              <a:lnSpc>
                <a:spcPct val="9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5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педагогических практик развивающего обучения </a:t>
            </a:r>
          </a:p>
          <a:p>
            <a:pPr marL="442913" indent="-442913">
              <a:lnSpc>
                <a:spcPct val="9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5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внедрение новой системы учебных заданий и учебных ситуаций, ориентированных на формирование функциональной грамотности</a:t>
            </a:r>
          </a:p>
          <a:p>
            <a:pPr marL="442913" indent="-442913">
              <a:lnSpc>
                <a:spcPct val="9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5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повышение квалификации учителей</a:t>
            </a:r>
          </a:p>
          <a:p>
            <a:pPr marL="0" indent="0" algn="ctr">
              <a:lnSpc>
                <a:spcPct val="90000"/>
              </a:lnSpc>
              <a:buNone/>
            </a:pPr>
            <a:endParaRPr lang="ru-RU" altLang="ru-RU" sz="5100" b="1" i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ru-RU" sz="51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Учебно-методические средства обучения: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altLang="ru-RU" sz="5100" b="1" i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altLang="ru-RU" sz="51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технологии  развивающего обучения</a:t>
            </a:r>
          </a:p>
          <a:p>
            <a:pPr marL="0" indent="0" algn="just">
              <a:lnSpc>
                <a:spcPct val="9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altLang="ru-RU" sz="51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эффективные педагогические практики</a:t>
            </a:r>
          </a:p>
          <a:p>
            <a:pPr marL="0" indent="0" algn="just">
              <a:lnSpc>
                <a:spcPct val="9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altLang="ru-RU" sz="51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учебные задания и учебные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1563458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3737761" y="4585030"/>
            <a:ext cx="4294712" cy="0"/>
          </a:xfrm>
          <a:prstGeom prst="line">
            <a:avLst/>
          </a:prstGeom>
          <a:ln w="635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93304" y="1793056"/>
            <a:ext cx="10297198" cy="4711694"/>
          </a:xfrm>
          <a:prstGeom prst="rect">
            <a:avLst/>
          </a:prstGeom>
          <a:noFill/>
          <a:ln w="666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2" tIns="22851" rIns="45702" bIns="22851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Модель формирования функциональной грамотности при реализации ФГОС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 rot="16200000">
            <a:off x="9632227" y="4588304"/>
            <a:ext cx="3691678" cy="141213"/>
          </a:xfrm>
        </p:spPr>
        <p:txBody>
          <a:bodyPr/>
          <a:lstStyle/>
          <a:p>
            <a:r>
              <a:rPr lang="ru-RU" dirty="0" smtClean="0"/>
              <a:t>ЯНДЕКС.УЧЕБНИК ДЛЯ НАЧАЛЬНОЙ ШКОЛЫ</a:t>
            </a:r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97405" y="6698785"/>
            <a:ext cx="208857" cy="381437"/>
          </a:xfrm>
        </p:spPr>
        <p:txBody>
          <a:bodyPr/>
          <a:lstStyle/>
          <a:p>
            <a:fld id="{922B6D4D-164A-9E43-B00A-6F12B8C4E2FE}" type="slidenum">
              <a:rPr lang="x-none" smtClean="0"/>
              <a:pPr/>
              <a:t>83</a:t>
            </a:fld>
            <a:endParaRPr lang="x-none"/>
          </a:p>
        </p:txBody>
      </p:sp>
      <p:sp>
        <p:nvSpPr>
          <p:cNvPr id="34" name="Прямоугольник 30"/>
          <p:cNvSpPr>
            <a:spLocks noChangeArrowheads="1"/>
          </p:cNvSpPr>
          <p:nvPr/>
        </p:nvSpPr>
        <p:spPr bwMode="auto">
          <a:xfrm>
            <a:off x="1735680" y="2646848"/>
            <a:ext cx="8401189" cy="580955"/>
          </a:xfrm>
          <a:prstGeom prst="rect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35174" tIns="17587" rIns="35174" bIns="17587" numCol="1" anchor="ctr" anchorCtr="0" compatLnSpc="1">
            <a:prstTxWarp prst="textNoShape">
              <a:avLst/>
            </a:prstTxWarp>
          </a:bodyPr>
          <a:lstStyle/>
          <a:p>
            <a:pPr algn="ctr" defTabSz="351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Требования к результатам освоения </a:t>
            </a:r>
            <a:r>
              <a:rPr lang="ru-RU" altLang="ru-RU" sz="2000" b="1" dirty="0" err="1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общнобразовательных</a:t>
            </a:r>
            <a:r>
              <a:rPr lang="ru-RU" altLang="ru-RU" sz="20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программ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35" name="Прямоугольник 33"/>
          <p:cNvSpPr>
            <a:spLocks noChangeArrowheads="1"/>
          </p:cNvSpPr>
          <p:nvPr/>
        </p:nvSpPr>
        <p:spPr bwMode="auto">
          <a:xfrm>
            <a:off x="1365624" y="1502578"/>
            <a:ext cx="9141302" cy="580955"/>
          </a:xfrm>
          <a:prstGeom prst="rect">
            <a:avLst/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35174" tIns="17587" rIns="35174" bIns="17587" numCol="1" anchor="ctr" anchorCtr="0" compatLnSpc="1">
            <a:prstTxWarp prst="textNoShape">
              <a:avLst/>
            </a:prstTxWarp>
          </a:bodyPr>
          <a:lstStyle/>
          <a:p>
            <a:pPr algn="ctr" defTabSz="351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Государственный образовательный стандарт общего образования</a:t>
            </a:r>
            <a:endParaRPr lang="ru-RU" altLang="ru-RU" sz="3300" dirty="0">
              <a:latin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57705" y="3733013"/>
            <a:ext cx="3096648" cy="1733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35174" tIns="17587" rIns="35174" bIns="175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800" b="1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Предметные результаты:</a:t>
            </a:r>
          </a:p>
          <a:p>
            <a:pPr algn="ctr">
              <a:lnSpc>
                <a:spcPct val="115000"/>
              </a:lnSpc>
            </a:pPr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Освоение, преобразование и применение знаний на основе имеющихся знаний и познавательных учебных </a:t>
            </a:r>
            <a:r>
              <a:rPr lang="ru-RU" sz="1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действий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71310" y="3733013"/>
            <a:ext cx="2863741" cy="1733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5174" tIns="17587" rIns="35174" bIns="175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800" b="1" dirty="0" err="1" smtClean="0">
                <a:ea typeface="Cambria" panose="020405030504060302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1800" b="1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 результаты:</a:t>
            </a:r>
          </a:p>
          <a:p>
            <a:pPr algn="ctr">
              <a:lnSpc>
                <a:spcPct val="115000"/>
              </a:lnSpc>
            </a:pPr>
            <a:r>
              <a:rPr lang="ru-RU" sz="1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Регулятивные</a:t>
            </a:r>
          </a:p>
          <a:p>
            <a:pPr algn="ctr">
              <a:lnSpc>
                <a:spcPct val="115000"/>
              </a:lnSpc>
            </a:pPr>
            <a:r>
              <a:rPr lang="ru-RU" sz="1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Коммуникативные</a:t>
            </a:r>
          </a:p>
          <a:p>
            <a:pPr algn="ctr">
              <a:lnSpc>
                <a:spcPct val="115000"/>
              </a:lnSpc>
            </a:pPr>
            <a:r>
              <a:rPr lang="ru-RU" sz="1800" b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Познавательные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732457" y="3718455"/>
            <a:ext cx="2863741" cy="173315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5174" tIns="17587" rIns="35174" bIns="175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800" b="1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Личностные результаты:</a:t>
            </a:r>
          </a:p>
          <a:p>
            <a:pPr algn="ctr">
              <a:lnSpc>
                <a:spcPct val="115000"/>
              </a:lnSpc>
            </a:pPr>
            <a:r>
              <a:rPr lang="ru-RU" sz="1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Самоопределение</a:t>
            </a:r>
          </a:p>
          <a:p>
            <a:pPr algn="ctr">
              <a:lnSpc>
                <a:spcPct val="115000"/>
              </a:lnSpc>
            </a:pPr>
            <a:r>
              <a:rPr lang="ru-RU" sz="18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Смыслообразование</a:t>
            </a:r>
            <a:endParaRPr lang="ru-RU" sz="1800" b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Морально-этическая ориентация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0"/>
          <p:cNvSpPr>
            <a:spLocks noChangeArrowheads="1"/>
          </p:cNvSpPr>
          <p:nvPr/>
        </p:nvSpPr>
        <p:spPr bwMode="auto">
          <a:xfrm>
            <a:off x="1641308" y="5971373"/>
            <a:ext cx="8401189" cy="95109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35174" tIns="17587" rIns="35174" bIns="17587" numCol="1" anchor="ctr" anchorCtr="0" compatLnSpc="1">
            <a:prstTxWarp prst="textNoShape">
              <a:avLst/>
            </a:prstTxWarp>
          </a:bodyPr>
          <a:lstStyle/>
          <a:p>
            <a:pPr algn="ctr" defTabSz="351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3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Формирование функциональной грамотности</a:t>
            </a:r>
            <a:endParaRPr lang="ru-RU" altLang="ru-RU" sz="3300" dirty="0">
              <a:latin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594265" y="2116964"/>
            <a:ext cx="342009" cy="4717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2" tIns="22851" rIns="45702" bIns="22851"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2351478" y="3256002"/>
            <a:ext cx="342009" cy="4717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2" tIns="22851" rIns="45702" bIns="22851"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5612527" y="3275791"/>
            <a:ext cx="342009" cy="4717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2" tIns="22851" rIns="45702" bIns="22851"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8873576" y="3244518"/>
            <a:ext cx="342009" cy="4717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2" tIns="22851" rIns="45702" bIns="22851"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5647428" y="5492457"/>
            <a:ext cx="342009" cy="4717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2" tIns="22851" rIns="45702" bIns="22851"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2351477" y="5485430"/>
            <a:ext cx="342009" cy="4717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2" tIns="22851" rIns="45702" bIns="22851"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8886091" y="5487169"/>
            <a:ext cx="342009" cy="4717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2" tIns="22851" rIns="45702" bIns="22851"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090612" y="6314772"/>
            <a:ext cx="550696" cy="385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2" tIns="22851" rIns="45702" bIns="22851"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 rot="10800000">
            <a:off x="10036626" y="6314772"/>
            <a:ext cx="550696" cy="385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2" tIns="22851" rIns="45702" bIns="2285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cs typeface="Times New Roman" pitchFamily="18" charset="0"/>
              </a:rPr>
              <a:t>Что означает, что учитель  готов к развитию функциональной грамотности в учебном процессе?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5" y="1439055"/>
            <a:ext cx="10692765" cy="4960804"/>
          </a:xfrm>
        </p:spPr>
        <p:txBody>
          <a:bodyPr>
            <a:normAutofit/>
          </a:bodyPr>
          <a:lstStyle/>
          <a:p>
            <a:pPr defTabSz="228509">
              <a:lnSpc>
                <a:spcPct val="120000"/>
              </a:lnSpc>
              <a:spcBef>
                <a:spcPts val="1200"/>
              </a:spcBef>
              <a:defRPr sz="49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 smtClean="0"/>
              <a:t>Овладение основными понятиями, связанными с функциональной грамотностью</a:t>
            </a:r>
          </a:p>
          <a:p>
            <a:pPr defTabSz="228509">
              <a:lnSpc>
                <a:spcPct val="120000"/>
              </a:lnSpc>
              <a:spcBef>
                <a:spcPts val="1200"/>
              </a:spcBef>
              <a:defRPr sz="49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 smtClean="0"/>
              <a:t>Овладение практиками формирования и оценки функциональной грамотности (различение процессов формирования и оценки функциональной грамотности)</a:t>
            </a:r>
          </a:p>
          <a:p>
            <a:pPr defTabSz="228509">
              <a:lnSpc>
                <a:spcPct val="120000"/>
              </a:lnSpc>
              <a:spcBef>
                <a:spcPts val="1200"/>
              </a:spcBef>
              <a:defRPr sz="49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 smtClean="0"/>
              <a:t>Понимание роли учебных задач как средства формирования функциональной грамотности</a:t>
            </a:r>
          </a:p>
          <a:p>
            <a:pPr defTabSz="228509">
              <a:lnSpc>
                <a:spcPct val="120000"/>
              </a:lnSpc>
              <a:spcBef>
                <a:spcPts val="1200"/>
              </a:spcBef>
              <a:defRPr sz="49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 smtClean="0"/>
              <a:t>Умение отбирать </a:t>
            </a:r>
            <a:r>
              <a:rPr lang="en-US" sz="2000" dirty="0" smtClean="0"/>
              <a:t>/ </a:t>
            </a:r>
            <a:r>
              <a:rPr lang="ru-RU" sz="2000" dirty="0" smtClean="0"/>
              <a:t>разрабатывать учебные задания для формирования и оценки ФГ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Овладение  практиками развивающего обучения (работа в группах, проектная и исследовательская деятельность и др.)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Овладение технологией формирующего оценивания с учетом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критериально-уровневого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подхода 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Умение работать в команде учителей, организуя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межпредметное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взаимодействие</a:t>
            </a:r>
          </a:p>
          <a:p>
            <a:pPr>
              <a:spcBef>
                <a:spcPts val="1200"/>
              </a:spcBef>
            </a:pPr>
            <a:endParaRPr lang="ru-RU" sz="20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09" y="120664"/>
            <a:ext cx="10247233" cy="9351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Задачи образовательных организаций в развитии функциональной грамотности учащихся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222" y="1510492"/>
            <a:ext cx="10917875" cy="535726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Разработать программу по развитию функциональной грамотности </a:t>
            </a:r>
          </a:p>
          <a:p>
            <a:r>
              <a:rPr lang="ru-RU" dirty="0" smtClean="0"/>
              <a:t>Выделить специалиста</a:t>
            </a:r>
            <a:r>
              <a:rPr lang="en-US" dirty="0" smtClean="0"/>
              <a:t>,</a:t>
            </a:r>
            <a:r>
              <a:rPr lang="ru-RU" dirty="0" smtClean="0"/>
              <a:t> который будет отвечать за реализацию программы по развитию функциональной грамотности </a:t>
            </a:r>
          </a:p>
          <a:p>
            <a:r>
              <a:rPr lang="ru-RU" dirty="0" smtClean="0"/>
              <a:t>Спланировать и организовать работу по повышению квалификации учителей по разработке и использованию заданий для формирования функциональной грамотности</a:t>
            </a:r>
          </a:p>
          <a:p>
            <a:r>
              <a:rPr lang="ru-RU" dirty="0" smtClean="0"/>
              <a:t>Изучить особенности (инструментария и подходы к оценке) в исследования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PISA-2018 </a:t>
            </a:r>
            <a:r>
              <a:rPr lang="ru-RU" dirty="0" smtClean="0"/>
              <a:t>и </a:t>
            </a:r>
            <a:r>
              <a:rPr lang="en-US" dirty="0" smtClean="0"/>
              <a:t>PISA-202</a:t>
            </a:r>
            <a:r>
              <a:rPr lang="ru-RU" dirty="0" smtClean="0"/>
              <a:t>2</a:t>
            </a:r>
            <a:r>
              <a:rPr lang="en-US" dirty="0" smtClean="0"/>
              <a:t>,</a:t>
            </a:r>
            <a:r>
              <a:rPr lang="ru-RU" dirty="0" smtClean="0"/>
              <a:t> а также в федеральном проекте </a:t>
            </a:r>
            <a:r>
              <a:rPr lang="ru-RU" dirty="0" err="1" smtClean="0"/>
              <a:t>Минпроса</a:t>
            </a:r>
            <a:r>
              <a:rPr lang="ru-RU" dirty="0" smtClean="0"/>
              <a:t> РФ «Мониторинг формирования функциональной грамотности обучающихся»</a:t>
            </a:r>
          </a:p>
          <a:p>
            <a:r>
              <a:rPr lang="ru-RU" dirty="0" smtClean="0"/>
              <a:t>Проанализировать учебно-методические материалы</a:t>
            </a:r>
            <a:r>
              <a:rPr lang="en-US" dirty="0" smtClean="0"/>
              <a:t>,</a:t>
            </a:r>
            <a:r>
              <a:rPr lang="ru-RU" dirty="0" smtClean="0"/>
              <a:t> которые используют учителя</a:t>
            </a:r>
            <a:r>
              <a:rPr lang="en-US" dirty="0" smtClean="0"/>
              <a:t>, </a:t>
            </a:r>
            <a:r>
              <a:rPr lang="ru-RU" dirty="0" smtClean="0"/>
              <a:t>и обеспечить учителей учебными материалами нового поколения</a:t>
            </a:r>
          </a:p>
          <a:p>
            <a:r>
              <a:rPr lang="ru-RU" dirty="0" smtClean="0"/>
              <a:t>Перестроить методическую работу учителей</a:t>
            </a:r>
            <a:r>
              <a:rPr lang="en-US" dirty="0" smtClean="0"/>
              <a:t>, </a:t>
            </a:r>
            <a:r>
              <a:rPr lang="ru-RU" dirty="0" smtClean="0"/>
              <a:t>создать механизмы мотивации учителей</a:t>
            </a:r>
            <a:r>
              <a:rPr lang="en-US" dirty="0" smtClean="0"/>
              <a:t>,</a:t>
            </a:r>
            <a:r>
              <a:rPr lang="ru-RU" dirty="0" smtClean="0"/>
              <a:t> организации их сотрудничества и обмена опытом</a:t>
            </a:r>
            <a:r>
              <a:rPr lang="en-US" dirty="0" smtClean="0"/>
              <a:t>, </a:t>
            </a:r>
            <a:r>
              <a:rPr lang="ru-RU" dirty="0" smtClean="0"/>
              <a:t>а также поощрения их работы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85" y="286910"/>
            <a:ext cx="11501517" cy="7750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подготовлено к 2020</a:t>
            </a:r>
            <a:r>
              <a:rPr lang="en-US" dirty="0" smtClean="0"/>
              <a:t>/</a:t>
            </a:r>
            <a:r>
              <a:rPr lang="ru-RU" dirty="0" smtClean="0"/>
              <a:t>2021 учебному году </a:t>
            </a:r>
            <a:br>
              <a:rPr lang="ru-RU" dirty="0" smtClean="0"/>
            </a:br>
            <a:r>
              <a:rPr lang="en-US" dirty="0" smtClean="0"/>
              <a:t>http://skiv.instrao.ru/bank-zadaniy/finansovaya-gramotnost/</a:t>
            </a:r>
            <a:endParaRPr lang="ru-RU" dirty="0"/>
          </a:p>
        </p:txBody>
      </p:sp>
      <p:pic>
        <p:nvPicPr>
          <p:cNvPr id="483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079" y="1510492"/>
            <a:ext cx="9929882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219" y="197068"/>
            <a:ext cx="11494618" cy="933561"/>
          </a:xfrm>
          <a:prstGeom prst="rect">
            <a:avLst/>
          </a:prstGeom>
        </p:spPr>
        <p:txBody>
          <a:bodyPr wrap="square" lIns="101572" tIns="50786" rIns="101572" bIns="50786">
            <a:spAutoFit/>
          </a:bodyPr>
          <a:lstStyle/>
          <a:p>
            <a:r>
              <a:rPr lang="ru-RU" sz="2700" cap="all" dirty="0" smtClean="0">
                <a:solidFill>
                  <a:srgbClr val="6C276A"/>
                </a:solidFill>
              </a:rPr>
              <a:t>СЕРИЯ </a:t>
            </a:r>
            <a:r>
              <a:rPr lang="ru-RU" sz="2700" cap="all" dirty="0">
                <a:solidFill>
                  <a:srgbClr val="6C276A"/>
                </a:solidFill>
              </a:rPr>
              <a:t>«ФУНКЦИОНАЛЬНАЯ ГРАМОТНОСТЬ. УЧИМСЯ ДЛЯ ЖИЗНИ</a:t>
            </a:r>
            <a:r>
              <a:rPr lang="ru-RU" sz="2700" cap="all" dirty="0" smtClean="0">
                <a:solidFill>
                  <a:srgbClr val="6C276A"/>
                </a:solidFill>
              </a:rPr>
              <a:t>» </a:t>
            </a:r>
          </a:p>
          <a:p>
            <a:r>
              <a:rPr lang="ru-RU" sz="2700" cap="all" dirty="0" smtClean="0">
                <a:solidFill>
                  <a:srgbClr val="6C276A"/>
                </a:solidFill>
              </a:rPr>
              <a:t>проект Института </a:t>
            </a:r>
            <a:r>
              <a:rPr lang="ru-RU" sz="2700" cap="all" dirty="0">
                <a:solidFill>
                  <a:srgbClr val="6C276A"/>
                </a:solidFill>
              </a:rPr>
              <a:t>стратегии развития образования РАО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3734" y="1145739"/>
            <a:ext cx="2978173" cy="410340"/>
          </a:xfrm>
          <a:prstGeom prst="rect">
            <a:avLst/>
          </a:prstGeom>
        </p:spPr>
        <p:txBody>
          <a:bodyPr wrap="square" lIns="101572" tIns="50786" rIns="101572" bIns="50786">
            <a:spAutoFit/>
          </a:bodyPr>
          <a:lstStyle/>
          <a:p>
            <a:pPr defTabSz="1015716">
              <a:defRPr/>
            </a:pPr>
            <a:endParaRPr lang="ru-RU" sz="20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2" y="1814566"/>
            <a:ext cx="868661" cy="1037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14" y="1543101"/>
            <a:ext cx="868661" cy="1037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501" y="1694367"/>
            <a:ext cx="868660" cy="10370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03" y="1814566"/>
            <a:ext cx="868660" cy="10370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67" y="1608421"/>
            <a:ext cx="868661" cy="10370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27" y="1694367"/>
            <a:ext cx="868661" cy="10370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92" y="1644554"/>
            <a:ext cx="868660" cy="10370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02" y="1694367"/>
            <a:ext cx="868660" cy="1037001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58177" y="2984043"/>
            <a:ext cx="1480614" cy="340022"/>
          </a:xfrm>
          <a:prstGeom prst="rect">
            <a:avLst/>
          </a:prstGeom>
        </p:spPr>
        <p:txBody>
          <a:bodyPr vert="horz" lIns="101572" tIns="50786" rIns="101572" bIns="50786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300" b="1" dirty="0" smtClean="0"/>
              <a:t>Читательская грамотность</a:t>
            </a:r>
            <a:endParaRPr lang="ru-RU" sz="13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457583" y="2974711"/>
            <a:ext cx="1707177" cy="340022"/>
          </a:xfrm>
          <a:prstGeom prst="rect">
            <a:avLst/>
          </a:prstGeom>
        </p:spPr>
        <p:txBody>
          <a:bodyPr vert="horz" lIns="101572" tIns="50786" rIns="101572" bIns="50786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300" b="1" dirty="0" smtClean="0"/>
              <a:t>Математическая грамотность</a:t>
            </a:r>
            <a:endParaRPr lang="ru-RU" sz="1300" b="1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444076" y="2974710"/>
            <a:ext cx="1413802" cy="340022"/>
          </a:xfrm>
          <a:prstGeom prst="rect">
            <a:avLst/>
          </a:prstGeom>
        </p:spPr>
        <p:txBody>
          <a:bodyPr vert="horz" lIns="101572" tIns="50786" rIns="101572" bIns="50786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300" b="1" dirty="0" smtClean="0"/>
              <a:t>Естественнонаучная грамотность</a:t>
            </a:r>
            <a:endParaRPr lang="ru-RU" sz="1300" b="1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001823" y="2975922"/>
            <a:ext cx="1441555" cy="340022"/>
          </a:xfrm>
          <a:prstGeom prst="rect">
            <a:avLst/>
          </a:prstGeom>
        </p:spPr>
        <p:txBody>
          <a:bodyPr vert="horz" lIns="101572" tIns="50786" rIns="101572" bIns="50786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300" b="1" dirty="0" smtClean="0"/>
              <a:t>Финансовая грамотность</a:t>
            </a:r>
            <a:endParaRPr lang="ru-RU" sz="13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382613" y="2917770"/>
            <a:ext cx="1458688" cy="411622"/>
          </a:xfrm>
          <a:prstGeom prst="rect">
            <a:avLst/>
          </a:prstGeom>
        </p:spPr>
        <p:txBody>
          <a:bodyPr vert="horz" lIns="101572" tIns="50786" rIns="101572" bIns="50786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300" b="1" dirty="0" smtClean="0"/>
              <a:t>Глобальные компетенции</a:t>
            </a:r>
            <a:endParaRPr lang="ru-RU" sz="1300" b="1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755436" y="2937170"/>
            <a:ext cx="1385860" cy="340022"/>
          </a:xfrm>
          <a:prstGeom prst="rect">
            <a:avLst/>
          </a:prstGeom>
        </p:spPr>
        <p:txBody>
          <a:bodyPr vert="horz" lIns="101572" tIns="50786" rIns="101572" bIns="50786" rtlCol="0" anchor="ctr">
            <a:noAutofit/>
          </a:bodyPr>
          <a:lstStyle>
            <a:lvl1pPr algn="l" defTabSz="10403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300" b="1" dirty="0" smtClean="0"/>
              <a:t>Креативное мышление</a:t>
            </a:r>
            <a:endParaRPr lang="ru-RU" sz="1300" b="1" dirty="0"/>
          </a:p>
        </p:txBody>
      </p:sp>
      <p:sp>
        <p:nvSpPr>
          <p:cNvPr id="22" name="Нижний колонтитул 1"/>
          <p:cNvSpPr txBox="1">
            <a:spLocks/>
          </p:cNvSpPr>
          <p:nvPr/>
        </p:nvSpPr>
        <p:spPr>
          <a:xfrm>
            <a:off x="5659226" y="6448928"/>
            <a:ext cx="3306275" cy="668843"/>
          </a:xfrm>
          <a:prstGeom prst="rect">
            <a:avLst/>
          </a:prstGeom>
        </p:spPr>
        <p:txBody>
          <a:bodyPr lIns="101572" tIns="50786" rIns="101572" bIns="50786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© АО «Издательство «Просвещение», 2020</a:t>
            </a:r>
            <a:endParaRPr lang="ru-RU" dirty="0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25448" y="3624515"/>
            <a:ext cx="11144265" cy="297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702" tIns="42850" rIns="85702" bIns="42850" numCol="1" anchor="ctr" anchorCtr="0" compatLnSpc="1">
            <a:prstTxWarp prst="textNoShape">
              <a:avLst/>
            </a:prstTxWarp>
            <a:spAutoFit/>
          </a:bodyPr>
          <a:lstStyle/>
          <a:p>
            <a:pPr marL="267832" indent="-267832" defTabSz="857061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66"/>
              </a:spcAft>
              <a:buFont typeface="Arial" panose="020B0604020202020204" pitchFamily="34" charset="0"/>
              <a:buChar char="•"/>
            </a:pPr>
            <a:r>
              <a:rPr lang="ru-RU" altLang="ru-RU" sz="2200" b="1" dirty="0">
                <a:solidFill>
                  <a:srgbClr val="294790"/>
                </a:solidFill>
              </a:rPr>
              <a:t>направлено на формирование умения применять в жизни знания, полученные в школе</a:t>
            </a:r>
          </a:p>
          <a:p>
            <a:pPr marL="267832" indent="-267832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66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294790"/>
                </a:solidFill>
              </a:rPr>
              <a:t>предлагает обучающие и тренировочные задания, основанные на реальных жизненных ситуациях</a:t>
            </a:r>
          </a:p>
          <a:p>
            <a:pPr marL="267832" indent="-267832" defTabSz="857061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66"/>
              </a:spcAft>
              <a:buFont typeface="Arial" panose="020B0604020202020204" pitchFamily="34" charset="0"/>
              <a:buChar char="•"/>
            </a:pPr>
            <a:r>
              <a:rPr lang="ru-RU" altLang="ru-RU" sz="2200" b="1" dirty="0">
                <a:solidFill>
                  <a:srgbClr val="294790"/>
                </a:solidFill>
              </a:rPr>
              <a:t>рассчитано на обучающихся </a:t>
            </a:r>
            <a:r>
              <a:rPr lang="ru-RU" altLang="ru-RU" sz="2200" b="1" dirty="0" smtClean="0">
                <a:solidFill>
                  <a:srgbClr val="294790"/>
                </a:solidFill>
              </a:rPr>
              <a:t>10—15 </a:t>
            </a:r>
            <a:r>
              <a:rPr lang="ru-RU" altLang="ru-RU" sz="2200" b="1" dirty="0">
                <a:solidFill>
                  <a:srgbClr val="294790"/>
                </a:solidFill>
              </a:rPr>
              <a:t>лет </a:t>
            </a:r>
          </a:p>
          <a:p>
            <a:pPr marL="267832" indent="-267832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66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294790"/>
                </a:solidFill>
              </a:rPr>
              <a:t>содержит развернутые описания особенностей оценки заданий и рекомендации по их использованию </a:t>
            </a:r>
          </a:p>
          <a:p>
            <a:pPr marL="267832" indent="-267832" defTabSz="857061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66"/>
              </a:spcAft>
              <a:buFont typeface="Arial" panose="020B0604020202020204" pitchFamily="34" charset="0"/>
              <a:buChar char="•"/>
            </a:pPr>
            <a:r>
              <a:rPr lang="ru-RU" altLang="ru-RU" sz="2200" b="1" dirty="0">
                <a:solidFill>
                  <a:srgbClr val="294790"/>
                </a:solidFill>
              </a:rPr>
              <a:t>содержит комплекс задач для самостоятельного или коллективного выполнения</a:t>
            </a:r>
          </a:p>
          <a:p>
            <a:pPr marL="267832" indent="-267832" defTabSz="857061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666"/>
              </a:spcAft>
              <a:buFont typeface="Arial" panose="020B0604020202020204" pitchFamily="34" charset="0"/>
              <a:buChar char="•"/>
            </a:pPr>
            <a:r>
              <a:rPr lang="ru-RU" altLang="ru-RU" sz="2200" b="1" dirty="0">
                <a:solidFill>
                  <a:srgbClr val="294790"/>
                </a:solidFill>
              </a:rPr>
              <a:t>приводятся комментарии, предполагаемые ответы и критерии оценивания </a:t>
            </a:r>
          </a:p>
        </p:txBody>
      </p:sp>
    </p:spTree>
    <p:extLst>
      <p:ext uri="{BB962C8B-B14F-4D97-AF65-F5344CB8AC3E}">
        <p14:creationId xmlns:p14="http://schemas.microsoft.com/office/powerpoint/2010/main" val="30633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785" y="121066"/>
            <a:ext cx="10225136" cy="752924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300" dirty="0" smtClean="0">
                <a:solidFill>
                  <a:schemeClr val="bg1"/>
                </a:solidFill>
              </a:rPr>
              <a:t>ФГОС: Оценка образовательных достижений</a:t>
            </a:r>
            <a:endParaRPr lang="ru-RU" sz="4300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ФГОС_Метапредметные_результаты_5кл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785" y="1061914"/>
            <a:ext cx="1021018" cy="12687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Рисунок 16" descr="ФГОС_Метапредметные_результаты_5кл_0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785" y="3582194"/>
            <a:ext cx="1485117" cy="16418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4176863" y="970179"/>
            <a:ext cx="7190389" cy="2179967"/>
          </a:xfrm>
        </p:spPr>
        <p:txBody>
          <a:bodyPr lIns="42844" tIns="42844" rIns="42844" bIns="42844" rtlCol="0"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2500" b="1" i="1" dirty="0" smtClean="0"/>
              <a:t>Комплект  пособий   авторского коллектива </a:t>
            </a:r>
            <a:br>
              <a:rPr lang="ru-RU" sz="2500" b="1" i="1" dirty="0" smtClean="0"/>
            </a:br>
            <a:r>
              <a:rPr lang="ru-RU" sz="2500" b="1" i="1" dirty="0" smtClean="0">
                <a:solidFill>
                  <a:srgbClr val="FF0000"/>
                </a:solidFill>
              </a:rPr>
              <a:t>под руководством Г.С.Ковалёвой  </a:t>
            </a:r>
            <a:r>
              <a:rPr lang="ru-RU" sz="2500" b="1" i="1" dirty="0" smtClean="0"/>
              <a:t>включает в себя:</a:t>
            </a:r>
            <a:endParaRPr lang="ru-RU" sz="2500" b="1" dirty="0" smtClean="0"/>
          </a:p>
          <a:p>
            <a:pPr marL="342749" indent="-257062">
              <a:spcBef>
                <a:spcPts val="714"/>
              </a:spcBef>
              <a:buNone/>
              <a:defRPr/>
            </a:pPr>
            <a:r>
              <a:rPr lang="ru-RU" sz="1800" dirty="0" smtClean="0"/>
              <a:t>–	</a:t>
            </a:r>
            <a:r>
              <a:rPr lang="ru-RU" sz="2200" b="1" dirty="0" smtClean="0"/>
              <a:t>пособие для учителя </a:t>
            </a:r>
            <a:r>
              <a:rPr lang="ru-RU" sz="2200" dirty="0" smtClean="0"/>
              <a:t>с методическими рекомендации по проведению и оценке выполнения работы, интерпретации и использованию результатов;</a:t>
            </a:r>
          </a:p>
          <a:p>
            <a:pPr marL="342749" indent="-257062">
              <a:spcBef>
                <a:spcPts val="714"/>
              </a:spcBef>
              <a:buNone/>
              <a:defRPr/>
            </a:pPr>
            <a:r>
              <a:rPr lang="ru-RU" sz="2200" dirty="0" smtClean="0"/>
              <a:t>–	</a:t>
            </a:r>
            <a:r>
              <a:rPr lang="ru-RU" sz="2200" b="1" dirty="0" smtClean="0"/>
              <a:t>тетради с вариантами проверочных работ для учащихся </a:t>
            </a:r>
            <a:r>
              <a:rPr lang="ru-RU" sz="2200" dirty="0" smtClean="0"/>
              <a:t>;</a:t>
            </a:r>
          </a:p>
          <a:p>
            <a:pPr marL="342749" indent="-257062">
              <a:spcBef>
                <a:spcPts val="714"/>
              </a:spcBef>
              <a:buNone/>
              <a:defRPr/>
            </a:pPr>
            <a:r>
              <a:rPr lang="ru-RU" sz="2200" dirty="0" smtClean="0"/>
              <a:t> –   </a:t>
            </a:r>
            <a:r>
              <a:rPr lang="ru-RU" sz="2200" b="1" dirty="0" smtClean="0"/>
              <a:t>электронные приложения </a:t>
            </a:r>
            <a:r>
              <a:rPr lang="ru-RU" sz="2200" dirty="0" smtClean="0"/>
              <a:t>(на сайте издательства) </a:t>
            </a:r>
            <a:r>
              <a:rPr lang="ru-RU" sz="2200" b="1" dirty="0" smtClean="0"/>
              <a:t>– компьютерная программа для ввода и обработки данных</a:t>
            </a:r>
            <a:r>
              <a:rPr lang="ru-RU" sz="2200" dirty="0" smtClean="0"/>
              <a:t>, получения результатов по классу, по отдельным учащимся и заданиям</a:t>
            </a:r>
            <a:r>
              <a:rPr lang="en-US" sz="1800" dirty="0" smtClean="0"/>
              <a:t>.</a:t>
            </a:r>
            <a:endParaRPr lang="ru-RU" sz="1800" dirty="0" smtClean="0"/>
          </a:p>
        </p:txBody>
      </p:sp>
      <p:sp>
        <p:nvSpPr>
          <p:cNvPr id="19" name="Содержимое 17"/>
          <p:cNvSpPr txBox="1">
            <a:spLocks/>
          </p:cNvSpPr>
          <p:nvPr/>
        </p:nvSpPr>
        <p:spPr>
          <a:xfrm>
            <a:off x="4284240" y="2790106"/>
            <a:ext cx="7004631" cy="2508556"/>
          </a:xfrm>
          <a:prstGeom prst="rect">
            <a:avLst/>
          </a:prstGeom>
        </p:spPr>
        <p:txBody>
          <a:bodyPr lIns="42844" tIns="42844" rIns="42844" bIns="42844"/>
          <a:lstStyle/>
          <a:p>
            <a:pPr marL="408085" indent="-408085">
              <a:spcBef>
                <a:spcPts val="714"/>
              </a:spcBef>
              <a:defRPr/>
            </a:pPr>
            <a:endParaRPr lang="ru-RU" sz="1800" b="1" i="1" dirty="0">
              <a:latin typeface="Arial" charset="0"/>
            </a:endParaRPr>
          </a:p>
          <a:p>
            <a:pPr marL="408085" indent="-408085">
              <a:spcBef>
                <a:spcPts val="714"/>
              </a:spcBef>
              <a:defRPr/>
            </a:pPr>
            <a:r>
              <a:rPr lang="ru-RU" sz="1800" b="1" i="1" dirty="0" smtClean="0">
                <a:latin typeface="Arial" charset="0"/>
              </a:rPr>
              <a:t>     </a:t>
            </a:r>
            <a:r>
              <a:rPr lang="ru-RU" sz="1400" b="1" i="1" dirty="0" smtClean="0">
                <a:latin typeface="Arial" charset="0"/>
              </a:rPr>
              <a:t>Выпущены </a:t>
            </a:r>
            <a:r>
              <a:rPr lang="ru-RU" sz="1400" b="1" i="1" dirty="0">
                <a:latin typeface="Arial" charset="0"/>
              </a:rPr>
              <a:t>комплекты:</a:t>
            </a:r>
          </a:p>
          <a:p>
            <a:pPr marL="319290">
              <a:defRPr/>
            </a:pPr>
            <a:endParaRPr lang="ru-RU" sz="1400" b="1" dirty="0" smtClean="0">
              <a:latin typeface="Arial" charset="0"/>
            </a:endParaRPr>
          </a:p>
          <a:p>
            <a:pPr marL="319290">
              <a:defRPr/>
            </a:pPr>
            <a:r>
              <a:rPr lang="ru-RU" sz="1400" b="1" dirty="0" err="1" smtClean="0">
                <a:latin typeface="Arial" charset="0"/>
              </a:rPr>
              <a:t>Метапредметные</a:t>
            </a:r>
            <a:r>
              <a:rPr lang="ru-RU" sz="1400" b="1" dirty="0" smtClean="0">
                <a:latin typeface="Arial" charset="0"/>
              </a:rPr>
              <a:t> </a:t>
            </a:r>
            <a:r>
              <a:rPr lang="ru-RU" sz="1400" b="1" dirty="0">
                <a:latin typeface="Arial" charset="0"/>
              </a:rPr>
              <a:t>результаты</a:t>
            </a:r>
            <a:r>
              <a:rPr lang="ru-RU" sz="1400" dirty="0">
                <a:latin typeface="Arial" charset="0"/>
              </a:rPr>
              <a:t>. Стандартизированные материалы для промежуточной аттестации. 5 класс.</a:t>
            </a:r>
          </a:p>
          <a:p>
            <a:pPr marL="319290">
              <a:defRPr/>
            </a:pPr>
            <a:r>
              <a:rPr lang="ru-RU" sz="1400" b="1" dirty="0">
                <a:latin typeface="Arial" charset="0"/>
              </a:rPr>
              <a:t>Метапредметные результаты</a:t>
            </a:r>
            <a:r>
              <a:rPr lang="ru-RU" sz="1400" dirty="0">
                <a:latin typeface="Arial" charset="0"/>
              </a:rPr>
              <a:t>. Стандартизированные материалы для промежуточной аттестации. 6 класс.</a:t>
            </a:r>
          </a:p>
          <a:p>
            <a:pPr marL="342749" indent="-257062">
              <a:spcBef>
                <a:spcPts val="714"/>
              </a:spcBef>
              <a:defRPr/>
            </a:pPr>
            <a:endParaRPr lang="ru-RU" sz="1400" dirty="0"/>
          </a:p>
        </p:txBody>
      </p:sp>
      <p:sp>
        <p:nvSpPr>
          <p:cNvPr id="48139" name="Содержимое 17"/>
          <p:cNvSpPr txBox="1">
            <a:spLocks/>
          </p:cNvSpPr>
          <p:nvPr/>
        </p:nvSpPr>
        <p:spPr bwMode="auto">
          <a:xfrm>
            <a:off x="4299239" y="4464497"/>
            <a:ext cx="7395973" cy="271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2844" tIns="42844" rIns="42844" bIns="42844"/>
          <a:lstStyle/>
          <a:p>
            <a:pPr marL="319290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результаты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Стандартизированные материалы для  промежуточной аттестации. 7 класс.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319290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Стандартизированные материалы для промежуточной аттестации. 8 класс.</a:t>
            </a:r>
          </a:p>
          <a:p>
            <a:pPr marL="319290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Стандартизированные материалы для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оценки читательской грамотности.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9 класс.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319290"/>
            <a:endParaRPr lang="ru-RU" sz="1800" b="1" dirty="0" smtClean="0">
              <a:solidFill>
                <a:srgbClr val="FF0000"/>
              </a:solidFill>
            </a:endParaRPr>
          </a:p>
          <a:p>
            <a:pPr marL="319290"/>
            <a:r>
              <a:rPr lang="ru-RU" sz="1800" b="1" dirty="0" smtClean="0">
                <a:solidFill>
                  <a:srgbClr val="FF0000"/>
                </a:solidFill>
              </a:rPr>
              <a:t>ПОЗВОЛЯЮТ ОЦЕНИТЬ УРОВЕНЬ ЧИТАТЕЛЬСКОЙ ГРАМОТНОСТИ УЧАЩИХСЯ 5-9 КЛАССОВ  В СООТВЕТСТВИИ С ТРЕБОВАНИЯМИ ИССЛЕДОВАНИЯ </a:t>
            </a:r>
            <a:r>
              <a:rPr lang="en-US" sz="1800" b="1" dirty="0">
                <a:solidFill>
                  <a:srgbClr val="FF0000"/>
                </a:solidFill>
              </a:rPr>
              <a:t>PISA</a:t>
            </a:r>
            <a:endParaRPr lang="ru-RU" sz="1800" b="1" dirty="0">
              <a:solidFill>
                <a:srgbClr val="FF0000"/>
              </a:solidFill>
            </a:endParaRPr>
          </a:p>
          <a:p>
            <a:pPr marL="319290"/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" name="Рисунок 19" descr="ФГОС_Метапредметные_результаты_6кл_01.t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9865" y="1277938"/>
            <a:ext cx="1021018" cy="12687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Picture 5" descr="Y:\Полученные файлы\РЕКЛАМА_ОБЛОЖКИ\Пособие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977" y="1493962"/>
            <a:ext cx="928198" cy="1268703"/>
          </a:xfrm>
          <a:prstGeom prst="rect">
            <a:avLst/>
          </a:prstGeom>
          <a:noFill/>
        </p:spPr>
      </p:pic>
      <p:pic>
        <p:nvPicPr>
          <p:cNvPr id="22" name="Picture 6" descr="Y:\Полученные файлы\РЕКЛАМА_ОБЛОЖКИ\Пособие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8057" y="1565970"/>
            <a:ext cx="928198" cy="1194073"/>
          </a:xfrm>
          <a:prstGeom prst="rect">
            <a:avLst/>
          </a:prstGeom>
          <a:noFill/>
        </p:spPr>
      </p:pic>
      <p:pic>
        <p:nvPicPr>
          <p:cNvPr id="23" name="Picture 8" descr="Y:\Полученные файлы\РЕКЛАМА_ОБЛОЖКИ\Пособие учителя 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8097" y="2430066"/>
            <a:ext cx="928198" cy="1194073"/>
          </a:xfrm>
          <a:prstGeom prst="rect">
            <a:avLst/>
          </a:prstGeom>
          <a:noFill/>
        </p:spPr>
      </p:pic>
      <p:pic>
        <p:nvPicPr>
          <p:cNvPr id="24" name="Рисунок 23" descr="ФГОС_Метапредметные_результаты_6кл_02.tif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99436" y="4029972"/>
            <a:ext cx="1299477" cy="14925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Picture 3" descr="Y:\Полученные файлы\РЕКЛАМА_ОБЛОЖКИ\Мета7вар1-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6009" y="4158258"/>
            <a:ext cx="1206657" cy="1492591"/>
          </a:xfrm>
          <a:prstGeom prst="rect">
            <a:avLst/>
          </a:prstGeom>
          <a:noFill/>
        </p:spPr>
      </p:pic>
      <p:pic>
        <p:nvPicPr>
          <p:cNvPr id="26" name="Picture 4" descr="Y:\Полученные файлы\РЕКЛАМА_ОБЛОЖКИ\Мета8вар1-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793" y="5670426"/>
            <a:ext cx="1206657" cy="1343332"/>
          </a:xfrm>
          <a:prstGeom prst="rect">
            <a:avLst/>
          </a:prstGeom>
          <a:noFill/>
        </p:spPr>
      </p:pic>
      <p:pic>
        <p:nvPicPr>
          <p:cNvPr id="27" name="Picture 7" descr="Y:\Полученные файлы\РЕКЛАМА_ОБЛОЖКИ\Мета9вар1-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945" y="5598418"/>
            <a:ext cx="1206657" cy="1417962"/>
          </a:xfrm>
          <a:prstGeom prst="rect">
            <a:avLst/>
          </a:prstGeom>
          <a:noFill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620945" y="125810"/>
            <a:ext cx="111588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+mn-lt"/>
              </a:rPr>
              <a:t>Электронный банк заданий для оценки функциональной грамотности</a:t>
            </a:r>
            <a:endParaRPr lang="ru-RU" sz="3200" dirty="0">
              <a:latin typeface="+mn-lt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9897" y="1296178"/>
            <a:ext cx="7929618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0850" cy="964318"/>
          </a:xfrm>
          <a:prstGeom prst="rect">
            <a:avLst/>
          </a:prstGeom>
        </p:spPr>
        <p:txBody>
          <a:bodyPr wrap="square" lIns="101552" tIns="50776" rIns="101552" bIns="50776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Особенности заданий для оценки функциональной грамотности </a:t>
            </a:r>
            <a:endParaRPr lang="en-US" sz="2800" b="1" dirty="0" smtClean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0214" y="2505080"/>
            <a:ext cx="5940425" cy="410320"/>
          </a:xfrm>
          <a:prstGeom prst="rect">
            <a:avLst/>
          </a:prstGeom>
        </p:spPr>
        <p:txBody>
          <a:bodyPr lIns="101552" tIns="50776" rIns="101552" bIns="50776">
            <a:spAutoFit/>
          </a:bodyPr>
          <a:lstStyle/>
          <a:p>
            <a:pPr defTabSz="1015513">
              <a:defRPr/>
            </a:pPr>
            <a:endParaRPr lang="ru-RU" sz="2000" kern="0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66046852"/>
              </p:ext>
            </p:extLst>
          </p:nvPr>
        </p:nvGraphicFramePr>
        <p:xfrm>
          <a:off x="368385" y="1694080"/>
          <a:ext cx="8608924" cy="459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529857" y="1823315"/>
            <a:ext cx="2496606" cy="473063"/>
            <a:chOff x="1466849" y="2613603"/>
            <a:chExt cx="1296989" cy="132022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331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1466849" y="2613603"/>
              <a:ext cx="1296988" cy="1293814"/>
            </a:xfrm>
            <a:prstGeom prst="round2Diag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МГ: 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Разделы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математики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087395" y="958023"/>
            <a:ext cx="1940035" cy="713908"/>
            <a:chOff x="1264485" y="1191598"/>
            <a:chExt cx="1531503" cy="2078130"/>
          </a:xfrm>
          <a:solidFill>
            <a:srgbClr val="FFC000"/>
          </a:solidFill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1264485" y="1191598"/>
              <a:ext cx="1531503" cy="2078130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331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1381742" y="1426005"/>
              <a:ext cx="1296988" cy="1293813"/>
            </a:xfrm>
            <a:prstGeom prst="round2Diag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ЧГ: 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Типы и форматы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текста</a:t>
              </a: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7953885" y="2648523"/>
            <a:ext cx="2496603" cy="654691"/>
            <a:chOff x="1466850" y="2637632"/>
            <a:chExt cx="1296988" cy="1296193"/>
          </a:xfrm>
          <a:solidFill>
            <a:srgbClr val="A7FFC4"/>
          </a:solidFill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331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1466850" y="2637632"/>
              <a:ext cx="1296988" cy="1293813"/>
            </a:xfrm>
            <a:prstGeom prst="round2Diag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ЕНГ: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Естественнонаучные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предметы</a:t>
              </a:r>
            </a:p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Методология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8807523" y="3543049"/>
            <a:ext cx="2039624" cy="569503"/>
            <a:chOff x="1466850" y="2637632"/>
            <a:chExt cx="1296988" cy="1296193"/>
          </a:xfrm>
          <a:solidFill>
            <a:srgbClr val="FFC000"/>
          </a:solidFill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331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1466850" y="2637632"/>
              <a:ext cx="1296988" cy="1293813"/>
            </a:xfrm>
            <a:prstGeom prst="round2Diag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ЧГ: 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Ситуации функционирования текста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8132036" y="4287229"/>
            <a:ext cx="2965008" cy="577569"/>
            <a:chOff x="1466850" y="2637632"/>
            <a:chExt cx="1296988" cy="1296193"/>
          </a:xfrm>
          <a:solidFill>
            <a:srgbClr val="CCECFF"/>
          </a:solidFill>
        </p:grpSpPr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331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466850" y="2637632"/>
              <a:ext cx="1296988" cy="1293813"/>
            </a:xfrm>
            <a:prstGeom prst="round2Diag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МГ: 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Мир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индивидуума, социума,</a:t>
              </a:r>
            </a:p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образования и науки</a:t>
              </a:r>
            </a:p>
          </p:txBody>
        </p: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7636681" y="5123075"/>
            <a:ext cx="2932328" cy="755212"/>
            <a:chOff x="1466850" y="2637632"/>
            <a:chExt cx="1296988" cy="1296193"/>
          </a:xfrm>
          <a:solidFill>
            <a:srgbClr val="66FF33"/>
          </a:solidFill>
        </p:grpSpPr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1466850" y="2639221"/>
              <a:ext cx="1296988" cy="1294604"/>
            </a:xfrm>
            <a:prstGeom prst="round2DiagRect">
              <a:avLst/>
            </a:prstGeom>
            <a:grpFill/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61593" tIns="30796" rIns="61593" bIns="30796" anchor="ctr"/>
            <a:lstStyle/>
            <a:p>
              <a:pPr algn="ctr" defTabSz="678331">
                <a:lnSpc>
                  <a:spcPct val="90000"/>
                </a:lnSpc>
                <a:defRPr/>
              </a:pPr>
              <a:endParaRPr lang="en-US" sz="1200" dirty="0">
                <a:latin typeface="Arial" charset="0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466850" y="2637632"/>
              <a:ext cx="1296988" cy="1293813"/>
            </a:xfrm>
            <a:prstGeom prst="round2Diag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0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ЕНГ: 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Здоровье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, ресурсы</a:t>
              </a:r>
            </a:p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окружающая среда,</a:t>
              </a:r>
            </a:p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связь науки и технологии</a:t>
              </a:r>
            </a:p>
          </p:txBody>
        </p:sp>
      </p:grpSp>
      <p:sp>
        <p:nvSpPr>
          <p:cNvPr id="24" name="Freeform 20"/>
          <p:cNvSpPr>
            <a:spLocks/>
          </p:cNvSpPr>
          <p:nvPr/>
        </p:nvSpPr>
        <p:spPr bwMode="auto">
          <a:xfrm>
            <a:off x="675114" y="1185276"/>
            <a:ext cx="2957484" cy="1144268"/>
          </a:xfrm>
          <a:prstGeom prst="round2DiagRect">
            <a:avLst/>
          </a:prstGeom>
          <a:solidFill>
            <a:srgbClr val="FFC000"/>
          </a:solidFill>
          <a:ln>
            <a:noFill/>
          </a:ln>
          <a:extLst/>
        </p:spPr>
        <p:txBody>
          <a:bodyPr lIns="101552" tIns="50776" rIns="101552" bIns="50776" anchor="ctr" anchorCtr="0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ЧГ: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Работать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 информацией:</a:t>
            </a:r>
          </a:p>
          <a:p>
            <a:pPr marL="150740" indent="47602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находить и извлекать</a:t>
            </a:r>
          </a:p>
          <a:p>
            <a:pPr marL="150740" indent="47602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осмысливать и оценивать</a:t>
            </a:r>
          </a:p>
          <a:p>
            <a:pPr marL="150740" indent="47602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интерпретировать</a:t>
            </a:r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419497" y="2685505"/>
            <a:ext cx="2973827" cy="1248084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lIns="101552" tIns="50776" rIns="101552" bIns="50776" anchor="ctr" anchorCtr="0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МГ: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Формулировать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применять интерпретировать и оценивать результаты с позиций математики и реальной проблемы</a:t>
            </a:r>
          </a:p>
        </p:txBody>
      </p:sp>
      <p:sp>
        <p:nvSpPr>
          <p:cNvPr id="26" name="Freeform 20"/>
          <p:cNvSpPr>
            <a:spLocks/>
          </p:cNvSpPr>
          <p:nvPr/>
        </p:nvSpPr>
        <p:spPr bwMode="auto">
          <a:xfrm>
            <a:off x="346720" y="5203486"/>
            <a:ext cx="3060971" cy="1244562"/>
          </a:xfrm>
          <a:prstGeom prst="round2DiagRect">
            <a:avLst/>
          </a:prstGeom>
          <a:solidFill>
            <a:srgbClr val="66FF33"/>
          </a:solidFill>
          <a:ln>
            <a:noFill/>
          </a:ln>
          <a:extLst/>
        </p:spPr>
        <p:txBody>
          <a:bodyPr lIns="101552" tIns="50776" rIns="101552" bIns="50776" anchor="ctr" anchorCtr="0"/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ЕНГ:</a:t>
            </a:r>
          </a:p>
          <a:p>
            <a:pPr marL="150740" indent="-150740">
              <a:buFont typeface="Arial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давать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научные объяснения,</a:t>
            </a:r>
          </a:p>
          <a:p>
            <a:pPr marL="150740" indent="-150740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применять е/н методы исследования, </a:t>
            </a:r>
          </a:p>
          <a:p>
            <a:pPr marL="150740" indent="-150740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интерпретировать данные,  делать выводы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6522576" y="1414501"/>
            <a:ext cx="1646360" cy="107172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522579" y="2175033"/>
            <a:ext cx="2053598" cy="28858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4" idx="2"/>
          </p:cNvCxnSpPr>
          <p:nvPr/>
        </p:nvCxnSpPr>
        <p:spPr>
          <a:xfrm>
            <a:off x="6549651" y="2463614"/>
            <a:ext cx="1404232" cy="51165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6" idx="2"/>
          </p:cNvCxnSpPr>
          <p:nvPr/>
        </p:nvCxnSpPr>
        <p:spPr>
          <a:xfrm flipV="1">
            <a:off x="7237960" y="3828149"/>
            <a:ext cx="1569563" cy="5344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228619" y="4370078"/>
            <a:ext cx="1266516" cy="315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228619" y="4381127"/>
            <a:ext cx="725264" cy="9206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037754" y="1966262"/>
            <a:ext cx="250324" cy="2056537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2522950" y="3602094"/>
            <a:ext cx="556348" cy="50744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75114" y="4046658"/>
            <a:ext cx="2404185" cy="115682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64390" y="3840748"/>
            <a:ext cx="1911740" cy="625764"/>
          </a:xfrm>
          <a:prstGeom prst="rect">
            <a:avLst/>
          </a:prstGeom>
          <a:noFill/>
        </p:spPr>
        <p:txBody>
          <a:bodyPr wrap="square" lIns="101552" tIns="50776" rIns="101552" bIns="50776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ЗАДАНИЙ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6511929" y="1439054"/>
            <a:ext cx="1646360" cy="107172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654014" y="4082260"/>
            <a:ext cx="2404185" cy="115682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2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8459" y="650938"/>
            <a:ext cx="11323935" cy="1179138"/>
          </a:xfrm>
        </p:spPr>
        <p:txBody>
          <a:bodyPr/>
          <a:lstStyle/>
          <a:p>
            <a:pPr eaLnBrk="1" hangingPunct="1"/>
            <a:r>
              <a:rPr lang="ru-RU" sz="3900" dirty="0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043" y="1830076"/>
            <a:ext cx="10692765" cy="472816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sz="3200" b="1" i="1" dirty="0" smtClean="0"/>
              <a:t>Ковалева Галина Сергеевна, </a:t>
            </a:r>
            <a:r>
              <a:rPr lang="ru-RU" sz="3200" i="1" dirty="0" smtClean="0"/>
              <a:t>руководитель Центра оценки качества  образования Института стратегии развития образования  РАО</a:t>
            </a:r>
          </a:p>
          <a:p>
            <a:pPr indent="11332"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indent="11332">
              <a:buNone/>
              <a:defRPr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Тел./факс: (495)-621-76-36</a:t>
            </a:r>
            <a:b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e-mail: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centeroko@mail.ru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сайты: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www.centeroko.ru</a:t>
            </a:r>
            <a:endParaRPr lang="ru-RU" sz="30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94D34D-6F29-4C4A-96B0-9B0417D6C66B}" type="slidenum">
              <a:rPr lang="ru-RU" smtClean="0"/>
              <a:pPr/>
              <a:t>90</a:t>
            </a:fld>
            <a:endParaRPr lang="ru-RU" smtClean="0"/>
          </a:p>
        </p:txBody>
      </p:sp>
      <p:pic>
        <p:nvPicPr>
          <p:cNvPr id="5" name="Рисунок 7"/>
          <p:cNvPicPr preferRelativeResize="0"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25" y="3021322"/>
            <a:ext cx="3258152" cy="362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J8VTfjQDmIaY8kaULj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17127</TotalTime>
  <Words>4121</Words>
  <Application>Microsoft Office PowerPoint</Application>
  <PresentationFormat>Произвольный</PresentationFormat>
  <Paragraphs>911</Paragraphs>
  <Slides>90</Slides>
  <Notes>45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90</vt:i4>
      </vt:variant>
    </vt:vector>
  </HeadingPairs>
  <TitlesOfParts>
    <vt:vector size="103" baseType="lpstr">
      <vt:lpstr>.PingFang SC Regular</vt:lpstr>
      <vt:lpstr>Arial</vt:lpstr>
      <vt:lpstr>Arial Black</vt:lpstr>
      <vt:lpstr>Arial Narrow</vt:lpstr>
      <vt:lpstr>Calibri</vt:lpstr>
      <vt:lpstr>Cambria</vt:lpstr>
      <vt:lpstr>Georgia</vt:lpstr>
      <vt:lpstr>Helvetica Neue Medium</vt:lpstr>
      <vt:lpstr>Times New Roman</vt:lpstr>
      <vt:lpstr>Wingdings</vt:lpstr>
      <vt:lpstr>Тема Office</vt:lpstr>
      <vt:lpstr>think-cell Slide</vt:lpstr>
      <vt:lpstr>Документ</vt:lpstr>
      <vt:lpstr>Презентация PowerPoint</vt:lpstr>
      <vt:lpstr>Цель и задачи проекта </vt:lpstr>
      <vt:lpstr>Участники проекта</vt:lpstr>
      <vt:lpstr>Презентация PowerPoint</vt:lpstr>
      <vt:lpstr>Разработка национального инструментария  по методологии PISA</vt:lpstr>
      <vt:lpstr>Функциональная грамотность  (основное определение)</vt:lpstr>
      <vt:lpstr>  Функциональная грамотность – способность использовать знания, умения, способы в действии при решении широкого круга задач обнаруживает себя  за пределами учебных ситуаций,  в задачах, не похожих на те, где эти знания, умения, способы приобретались. </vt:lpstr>
      <vt:lpstr>Направления функциональной грамотности  в диагностической работе</vt:lpstr>
      <vt:lpstr>Презентация PowerPoint</vt:lpstr>
      <vt:lpstr>Особенности диагностической работы </vt:lpstr>
      <vt:lpstr>Структура диагностической работы (4 класс)</vt:lpstr>
      <vt:lpstr>Структура диагностической работы (8 класс)</vt:lpstr>
      <vt:lpstr>Описание основных характеристик заданий по функциональной грамотности для 4 класса: математическая грамотность</vt:lpstr>
      <vt:lpstr>Описание основных характеристик заданий по функциональной грамотности для 4 класса: читательская грамотность</vt:lpstr>
      <vt:lpstr>Описание основных характеристик заданий по функциональной грамотности для 8 класса: математическая грамотность</vt:lpstr>
      <vt:lpstr>Описание основных характеристик заданий по функциональной грамотности для 8 класса: читательская грамотность</vt:lpstr>
      <vt:lpstr>Характеристики заданий и система оценивания</vt:lpstr>
      <vt:lpstr>Основные характеристики диагностической работы</vt:lpstr>
      <vt:lpstr>Основные результаты выполнения  диагностической работы</vt:lpstr>
      <vt:lpstr>Распределение первичных баллов и уровней функциональной грамотности, 4 класс</vt:lpstr>
      <vt:lpstr>Распределение первичных баллов и уровней функциональной грамотности, 8 класс</vt:lpstr>
      <vt:lpstr>Первые результаты выполнения диагностической работы по функциональной грамотности (4 и 8 классы), Свердловская область</vt:lpstr>
      <vt:lpstr>Презентация PowerPoint</vt:lpstr>
      <vt:lpstr>Презентация PowerPoint</vt:lpstr>
      <vt:lpstr>Презентация PowerPoint</vt:lpstr>
      <vt:lpstr>Уровни функциональной  грамотности в исследовании PISA</vt:lpstr>
      <vt:lpstr>Презентация PowerPoint</vt:lpstr>
      <vt:lpstr>Уровни читательской грамотности (PISA-2018)</vt:lpstr>
      <vt:lpstr>Уровни достижений российских учащихся  (по результатам исследования PISA, финансовая грамотность) </vt:lpstr>
      <vt:lpstr>Распределение школ по уровням функциональной грамотности</vt:lpstr>
      <vt:lpstr>Распределение образовательных организаций по уровням PISA-2018</vt:lpstr>
      <vt:lpstr>Уровни функциональной грамотности на примере заданий по финансовой грамотности (Свердловская область, 8 класс)</vt:lpstr>
      <vt:lpstr>Примеры заданий: финансовая грамотность «Сколько нужно банковских карт» (задание 1) </vt:lpstr>
      <vt:lpstr>Примеры заданий: финансовая грамотность «Сколько нужно банковских карт» (задание 1, характеристики задания и система оценивания)</vt:lpstr>
      <vt:lpstr>Примеры заданий: финансовая грамотность «Сколько нужно банковских карт» (задание 2) </vt:lpstr>
      <vt:lpstr>Примеры заданий: финансовая грамотность «Сколько нужно банковских карт» (задание 2, характеристики задания и система оценивания)</vt:lpstr>
      <vt:lpstr>Примеры заданий: финансовая грамотность «Сколько нужно банковских карт» (задание 3) </vt:lpstr>
      <vt:lpstr>Примеры заданий: финансовая грамотность «Сколько нужно банковских карт» (задание 3, характеристики задания и система оценивания)</vt:lpstr>
      <vt:lpstr>Примеры заданий: финансовая грамотность «Сколько нужно банковских карт» (задание 4) </vt:lpstr>
      <vt:lpstr>Примеры заданий: финансовая грамотность  «Сколько нужно банковских карт» (задание 4, характеристики задания и система оценивания) </vt:lpstr>
      <vt:lpstr>Примеры заданий: финансовая грамотность «Сколько нужно банковских карт» (задание 5) </vt:lpstr>
      <vt:lpstr>Примеры заданий: финансовая грамотность  «Сколько нужно банковских карт» (задание 5, характеристики задания и система оценивания) </vt:lpstr>
      <vt:lpstr>Что получает образовательная организация</vt:lpstr>
      <vt:lpstr>Пример формы с представлениями результатов выполнения диагностической работы по функциональной грамотности по образовательной организации</vt:lpstr>
      <vt:lpstr>Пример формы с  графиками распределения  результатов по направлениям функциональной грамотности</vt:lpstr>
      <vt:lpstr>Пример формы с  представлением результатов выполнения диагностической работы по функциональной грамотности  по классам</vt:lpstr>
      <vt:lpstr>Пример формы представления результатов выполнения заданий по функциональной грамотности Форма 3.1. Результаты выполнения отдельных заданий  </vt:lpstr>
      <vt:lpstr>Пример формы представления результатов выполнения заданий по функциональной грамотности Форма 3.2. Результаты выполнения отдельных заданий обучающимися</vt:lpstr>
      <vt:lpstr>Распределения учащихся по уровням сформированности функциональной грамотности</vt:lpstr>
      <vt:lpstr>Пример распределения учащихся по уровням сформированности функциональной грамотности</vt:lpstr>
      <vt:lpstr>План анализа результатов диагностической работы</vt:lpstr>
      <vt:lpstr>Результаты изучения контекстной информации об обучающихся 4-х и 8-х классов для валидизации результатов тестирования (1) </vt:lpstr>
      <vt:lpstr>Результаты изучения контекстной информации об обучающихся 4-х и 8-х классов для валидизации результатов тестирования (2) </vt:lpstr>
      <vt:lpstr>Результаты изучения контекстной информации об обучающихся 4-х и 8-х классов для валидизации результатов тестирования (3) </vt:lpstr>
      <vt:lpstr>Результаты изучения контекстной информации об обучающихся 4-х и 8-х классов для валидизации результатов тестирования (4) </vt:lpstr>
      <vt:lpstr>Результаты изучения контекстной информации об обучающихся 4-х и 8-х классов для валидизации результатов тестирования (5) </vt:lpstr>
      <vt:lpstr>Образовательные ресурсы  </vt:lpstr>
      <vt:lpstr>Время на использование компьютера или планшета для выполнения домашних заданий (4 класс) </vt:lpstr>
      <vt:lpstr>Умение пользоваться компьютером или планшетом (4 класс) </vt:lpstr>
      <vt:lpstr>Работа с информацией в интернете (4 класс) </vt:lpstr>
      <vt:lpstr>Отношение к школе (4 класс) </vt:lpstr>
      <vt:lpstr>Травля (буллинг) (4 класс) </vt:lpstr>
      <vt:lpstr>Вовлеченность учителей (4 класс) </vt:lpstr>
      <vt:lpstr>Функциональность в домашних заданиях (4 класс) </vt:lpstr>
      <vt:lpstr>Поведение на уроках (4 класс) </vt:lpstr>
      <vt:lpstr>Самооценка и групповая работа на уроках (4 класс) </vt:lpstr>
      <vt:lpstr>Самоэффективность в учебе (4 класс) </vt:lpstr>
      <vt:lpstr>  Результаты изучения контекстной информации об обучающихся 8-х классов для валидизации результатов тестирования   Время на использование компьютера или планшета для выполнения домашних заданий (8 класс) </vt:lpstr>
      <vt:lpstr>Умение пользоваться компьютером или планшетом (8 класс) </vt:lpstr>
      <vt:lpstr>Работа с информацией в интернете (8 класс) </vt:lpstr>
      <vt:lpstr>Отношение к школе (8 класс) </vt:lpstr>
      <vt:lpstr>Травля (буллинг) (8 класс) </vt:lpstr>
      <vt:lpstr>Вовлеченность учителей (8 класс) </vt:lpstr>
      <vt:lpstr>Функциональность в домашних заданиях (8 класс) </vt:lpstr>
      <vt:lpstr>Поведение на уроках (8 класс) </vt:lpstr>
      <vt:lpstr>Самооценка и групповая работа на уроках (8 класс) </vt:lpstr>
      <vt:lpstr>Самоэффективность в учебе (8 класс) </vt:lpstr>
      <vt:lpstr>Функциональность на уроках (8 класс) </vt:lpstr>
      <vt:lpstr>Возможность самовыражения и креативность на уроках (8 класс) </vt:lpstr>
      <vt:lpstr>Факторы повышения качества российского образования  (по результатам анализа данных PISA-2018)</vt:lpstr>
      <vt:lpstr>Главные детерминанты эффективности формирования функциональной грамотности</vt:lpstr>
      <vt:lpstr>Презентация PowerPoint</vt:lpstr>
      <vt:lpstr>Модель формирования функциональной грамотности при реализации ФГОС</vt:lpstr>
      <vt:lpstr>Что означает, что учитель  готов к развитию функциональной грамотности в учебном процессе? </vt:lpstr>
      <vt:lpstr>Задачи образовательных организаций в развитии функциональной грамотности учащихся</vt:lpstr>
      <vt:lpstr>Что подготовлено к 2020/2021 учебному году  http://skiv.instrao.ru/bank-zadaniy/finansovaya-gramotnost/</vt:lpstr>
      <vt:lpstr>Презентация PowerPoint</vt:lpstr>
      <vt:lpstr>ФГОС: Оценка образовательных достижений</vt:lpstr>
      <vt:lpstr>Электронный банк заданий для оценки функциональной грамотности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Рамиль Равилевич Шайдуллин</cp:lastModifiedBy>
  <cp:revision>531</cp:revision>
  <dcterms:created xsi:type="dcterms:W3CDTF">2016-12-10T16:25:45Z</dcterms:created>
  <dcterms:modified xsi:type="dcterms:W3CDTF">2021-05-12T08:55:33Z</dcterms:modified>
</cp:coreProperties>
</file>