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2" r:id="rId4"/>
    <p:sldId id="286" r:id="rId5"/>
    <p:sldId id="285" r:id="rId6"/>
    <p:sldId id="289" r:id="rId7"/>
    <p:sldId id="288" r:id="rId8"/>
    <p:sldId id="284" r:id="rId9"/>
    <p:sldId id="290" r:id="rId10"/>
    <p:sldId id="292" r:id="rId11"/>
    <p:sldId id="293" r:id="rId12"/>
    <p:sldId id="28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DA30D"/>
    <a:srgbClr val="663300"/>
    <a:srgbClr val="CC6600"/>
    <a:srgbClr val="996633"/>
    <a:srgbClr val="2779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84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97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19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716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0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068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519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28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81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12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46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29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6DE5-7309-4A04-BA65-67565F7933D4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F2D63-D794-4104-82C9-42ACBAA31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55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66.ru/mediacontent/photo/1955-foto-oblastnoj-sab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album14708392_17621729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4375" y="2942643"/>
            <a:ext cx="2336386" cy="2376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pbs.twimg.com/media/Dgsw7SJW0AAtIr8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6969" cy="676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358219" y="150828"/>
            <a:ext cx="3940403" cy="1338606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       Автор: Гарипова Айгуль </a:t>
            </a:r>
            <a:r>
              <a:rPr lang="ru-RU" sz="9600" dirty="0" err="1" smtClean="0">
                <a:solidFill>
                  <a:schemeClr val="bg1"/>
                </a:solidFill>
              </a:rPr>
              <a:t>Марсовна</a:t>
            </a:r>
            <a:r>
              <a:rPr lang="ru-RU" sz="9600" dirty="0" smtClean="0">
                <a:solidFill>
                  <a:schemeClr val="bg1"/>
                </a:solidFill>
              </a:rPr>
              <a:t>, 8В класс </a:t>
            </a:r>
          </a:p>
          <a:p>
            <a:r>
              <a:rPr lang="ru-RU" sz="9600" dirty="0" smtClean="0">
                <a:solidFill>
                  <a:schemeClr val="bg1"/>
                </a:solidFill>
              </a:rPr>
              <a:t>БМАОУ </a:t>
            </a:r>
            <a:r>
              <a:rPr lang="ru-RU" sz="9600" dirty="0" smtClean="0">
                <a:solidFill>
                  <a:schemeClr val="bg1"/>
                </a:solidFill>
              </a:rPr>
              <a:t>СОШ №2</a:t>
            </a:r>
          </a:p>
          <a:p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xmlns="" val="499901091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85355" y="2828288"/>
            <a:ext cx="7778721" cy="57208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Областной Сабантуй в городе Березовском - 2013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246" y="559799"/>
            <a:ext cx="2279837" cy="1625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73449">
            <a:off x="446451" y="766836"/>
            <a:ext cx="2578465" cy="1715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6624" y="3273883"/>
            <a:ext cx="2825693" cy="1882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815" y="3263747"/>
            <a:ext cx="2837746" cy="1892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390" y="3273883"/>
            <a:ext cx="2825693" cy="1882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579396"/>
            <a:ext cx="2344068" cy="19274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81161">
            <a:off x="8861827" y="986522"/>
            <a:ext cx="2633788" cy="17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4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7407" y="708454"/>
            <a:ext cx="3667524" cy="1787611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DA30D"/>
                </a:solidFill>
              </a:rPr>
              <a:t>15 июня </a:t>
            </a:r>
            <a:r>
              <a:rPr lang="ru-RU" dirty="0">
                <a:solidFill>
                  <a:srgbClr val="0DA30D"/>
                </a:solidFill>
              </a:rPr>
              <a:t>2019 года в Березовском городском округе Свердловской </a:t>
            </a:r>
            <a:r>
              <a:rPr lang="ru-RU" dirty="0" smtClean="0">
                <a:solidFill>
                  <a:srgbClr val="0DA30D"/>
                </a:solidFill>
              </a:rPr>
              <a:t>области </a:t>
            </a:r>
            <a:r>
              <a:rPr lang="ru-RU" dirty="0">
                <a:solidFill>
                  <a:srgbClr val="0DA30D"/>
                </a:solidFill>
              </a:rPr>
              <a:t>прошел 30-ый юбилейный сабантуй.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0475" y="227678"/>
            <a:ext cx="1931253" cy="2719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1573">
            <a:off x="488560" y="1773376"/>
            <a:ext cx="2129481" cy="3194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35203">
            <a:off x="8676149" y="750881"/>
            <a:ext cx="2758307" cy="18392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982" y="2946779"/>
            <a:ext cx="2127108" cy="21223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9491" y="3176802"/>
            <a:ext cx="2907957" cy="19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71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441621" y="436605"/>
            <a:ext cx="9078098" cy="100566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Спасибо за внимание!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5346357" y="5715044"/>
            <a:ext cx="5544066" cy="1142956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smtClean="0">
                <a:hlinkClick r:id="rId3"/>
              </a:rPr>
              <a:t>zg66.ru</a:t>
            </a:r>
            <a:r>
              <a:rPr lang="en-US" dirty="0" smtClean="0">
                <a:hlinkClick r:id="rId3"/>
              </a:rPr>
              <a:t>›mediacontent/photo/1955-foto-oblastnoj…</a:t>
            </a:r>
            <a:endParaRPr lang="ru-RU" dirty="0"/>
          </a:p>
          <a:p>
            <a:pPr algn="l"/>
            <a:r>
              <a:rPr lang="en-US" b="1" dirty="0" smtClean="0">
                <a:hlinkClick r:id="rId4"/>
              </a:rPr>
              <a:t>vk.com</a:t>
            </a:r>
            <a:r>
              <a:rPr lang="en-US" dirty="0" smtClean="0">
                <a:hlinkClick r:id="rId4"/>
              </a:rPr>
              <a:t>›album14708392_176217296</a:t>
            </a:r>
            <a:endParaRPr lang="en-US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345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96000" y="1063325"/>
            <a:ext cx="5362832" cy="3311609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</a:rPr>
              <a:t>Сабантуй</a:t>
            </a:r>
            <a:r>
              <a:rPr lang="ru-RU" dirty="0">
                <a:solidFill>
                  <a:srgbClr val="00B050"/>
                </a:solidFill>
              </a:rPr>
              <a:t> – это старинный праздник. Возникновение татарского праздника «Сабантуй» связано с земледельческими работами. Это отразилось даже в самом названии праздника: «САБАН» - плуг, «ТУЙ» - свадьба. Сабантуй празднуют после завершение весенних полевых работ.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829" y="955590"/>
            <a:ext cx="5703319" cy="38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38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557318" y="974994"/>
            <a:ext cx="4637903" cy="3542269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7030A0"/>
                </a:solidFill>
              </a:rPr>
              <a:t>Не случайно, в постсоветский период этот праздник стали возрождать на многих территориях России. Не стал исключением и город Березовский. </a:t>
            </a:r>
            <a:r>
              <a:rPr lang="ru-RU" dirty="0" smtClean="0">
                <a:solidFill>
                  <a:srgbClr val="7030A0"/>
                </a:solidFill>
              </a:rPr>
              <a:t>В 1989 году на </a:t>
            </a:r>
            <a:r>
              <a:rPr lang="ru-RU" dirty="0">
                <a:solidFill>
                  <a:srgbClr val="7030A0"/>
                </a:solidFill>
              </a:rPr>
              <a:t>стадионе «Горняк», прошел первый возрожденный  Березовский Сабантуй.   </a:t>
            </a:r>
          </a:p>
          <a:p>
            <a:pPr algn="l"/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45" y="879068"/>
            <a:ext cx="5601183" cy="37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4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sz="half" idx="1"/>
          </p:nvPr>
        </p:nvSpPr>
        <p:spPr>
          <a:xfrm>
            <a:off x="378940" y="196698"/>
            <a:ext cx="5519351" cy="2365270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Когда приближается время праздника, организаторы, юноши и девушки выезжают на повозке лошадей, собирать дань- подарки у населения. Деревенские жители охотно жертвуют для общего праздника вышитые платки, куски ситца, рубашки, куриные яйца. 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469923" y="3645201"/>
            <a:ext cx="6483179" cy="14587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Молодая невестка обязательно должна преподнести полотенце вышитое собственными руками. Сбор подарков проходит с веселыми шутками, песнями, плясками.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734" y="196698"/>
            <a:ext cx="4761939" cy="3180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899" y="2441637"/>
            <a:ext cx="2978213" cy="27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46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18" y="272336"/>
            <a:ext cx="5518429" cy="3681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838" y="1968843"/>
            <a:ext cx="5447986" cy="3527634"/>
          </a:xfrm>
          <a:prstGeom prst="rect">
            <a:avLst/>
          </a:prstGeom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6344468" y="90882"/>
            <a:ext cx="4687331" cy="1877961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9600" dirty="0">
                <a:solidFill>
                  <a:srgbClr val="0DA30D"/>
                </a:solidFill>
              </a:rPr>
              <a:t>Зазвенел теплом июнь.</a:t>
            </a:r>
          </a:p>
          <a:p>
            <a:pPr algn="l"/>
            <a:r>
              <a:rPr lang="ru-RU" sz="9600" dirty="0">
                <a:solidFill>
                  <a:srgbClr val="0DA30D"/>
                </a:solidFill>
              </a:rPr>
              <a:t>Здравствуй, праздник Сабантуй!</a:t>
            </a:r>
          </a:p>
          <a:p>
            <a:pPr algn="l"/>
            <a:r>
              <a:rPr lang="ru-RU" sz="9600" dirty="0">
                <a:solidFill>
                  <a:srgbClr val="0DA30D"/>
                </a:solidFill>
              </a:rPr>
              <a:t>После сева летним днем</a:t>
            </a:r>
          </a:p>
          <a:p>
            <a:pPr algn="l"/>
            <a:r>
              <a:rPr lang="ru-RU" sz="9600" dirty="0">
                <a:solidFill>
                  <a:srgbClr val="0DA30D"/>
                </a:solidFill>
              </a:rPr>
              <a:t>Мы станцуем и споем.</a:t>
            </a:r>
          </a:p>
          <a:p>
            <a:r>
              <a:rPr lang="ru-RU" sz="62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20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3988">
            <a:off x="6680886" y="868999"/>
            <a:ext cx="4496282" cy="3301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33" y="435511"/>
            <a:ext cx="5007152" cy="33250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2152" y="4072610"/>
            <a:ext cx="6664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Arial" panose="020B0604020202020204" pitchFamily="34" charset="0"/>
              </a:rPr>
              <a:t>Гостей Сабантуя встречают </a:t>
            </a:r>
            <a:r>
              <a:rPr lang="ru-RU" sz="2400" dirty="0">
                <a:solidFill>
                  <a:srgbClr val="00B0F0"/>
                </a:solidFill>
                <a:latin typeface="Arial" panose="020B0604020202020204" pitchFamily="34" charset="0"/>
              </a:rPr>
              <a:t> национальными блюдами — </a:t>
            </a:r>
            <a:r>
              <a:rPr lang="ru-RU" sz="24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чак</a:t>
            </a:r>
            <a:r>
              <a:rPr lang="ru-RU" sz="2400" dirty="0" smtClean="0">
                <a:solidFill>
                  <a:srgbClr val="00B0F0"/>
                </a:solidFill>
                <a:latin typeface="Arial" panose="020B0604020202020204" pitchFamily="34" charset="0"/>
              </a:rPr>
              <a:t> - </a:t>
            </a:r>
            <a:r>
              <a:rPr lang="ru-RU" sz="24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чак</a:t>
            </a:r>
            <a:r>
              <a:rPr lang="ru-RU" sz="2400" dirty="0">
                <a:solidFill>
                  <a:srgbClr val="00B0F0"/>
                </a:solidFill>
                <a:latin typeface="Arial" panose="020B0604020202020204" pitchFamily="34" charset="0"/>
              </a:rPr>
              <a:t> и </a:t>
            </a:r>
            <a:r>
              <a:rPr lang="ru-RU" sz="2400" dirty="0" err="1">
                <a:solidFill>
                  <a:srgbClr val="00B0F0"/>
                </a:solidFill>
                <a:latin typeface="Arial" panose="020B0604020202020204" pitchFamily="34" charset="0"/>
              </a:rPr>
              <a:t>балеш</a:t>
            </a:r>
            <a:r>
              <a:rPr lang="ru-RU" sz="2400" dirty="0">
                <a:solidFill>
                  <a:srgbClr val="00B0F0"/>
                </a:solidFill>
                <a:latin typeface="Arial" panose="020B0604020202020204" pitchFamily="34" charset="0"/>
              </a:rPr>
              <a:t>. </a:t>
            </a:r>
            <a:endParaRPr lang="ru-RU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97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>
          <a:xfrm>
            <a:off x="2082114" y="340412"/>
            <a:ext cx="8289324" cy="1125924"/>
          </a:xfrm>
        </p:spPr>
        <p:txBody>
          <a:bodyPr/>
          <a:lstStyle/>
          <a:p>
            <a:r>
              <a:rPr lang="ru-RU" altLang="ru-RU" sz="2400" b="1" i="1" dirty="0">
                <a:solidFill>
                  <a:srgbClr val="0070C0"/>
                </a:solidFill>
              </a:rPr>
              <a:t>САБАНТУЙ НАЧИНАЕТЬСЯ С ТАТАРСКОЙ НАЦИОНАЛЬНОЙ БОРЬБЫ – КЭРЯШ. ОТКРЫВАЮТ СОСТЯЗАНИЯ </a:t>
            </a:r>
            <a:r>
              <a:rPr lang="ru-RU" altLang="ru-RU" sz="2400" b="1" i="1" dirty="0" smtClean="0">
                <a:solidFill>
                  <a:srgbClr val="0070C0"/>
                </a:solidFill>
              </a:rPr>
              <a:t>ДЕТИ</a:t>
            </a:r>
            <a:endParaRPr lang="ru-RU" alt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91140" name="Picture 4" descr="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0920" y="1635280"/>
            <a:ext cx="3376012" cy="500781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3" name="Picture 7" descr="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82730" y="1884043"/>
            <a:ext cx="4998308" cy="410631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315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0395" cy="1035307"/>
          </a:xfrm>
        </p:spPr>
        <p:txBody>
          <a:bodyPr>
            <a:normAutofit fontScale="90000"/>
          </a:bodyPr>
          <a:lstStyle/>
          <a:p>
            <a:r>
              <a:rPr lang="ru-RU" altLang="ru-RU" sz="2400" b="1" i="1" dirty="0">
                <a:solidFill>
                  <a:srgbClr val="C00000"/>
                </a:solidFill>
              </a:rPr>
              <a:t>ВЕТЕРАНЫ – БОРЦЫ ОСНОВНЫЕ ПРЕТЕНДЕНТЫ НА ГЛАВНЫЙ ПРИЗ – « БАРАНА »</a:t>
            </a:r>
            <a:br>
              <a:rPr lang="ru-RU" altLang="ru-RU" sz="2400" b="1" i="1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8182995" y="3847069"/>
            <a:ext cx="3636802" cy="13428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altLang="ru-RU" b="1" i="1" dirty="0">
                <a:solidFill>
                  <a:srgbClr val="C00000"/>
                </a:solidFill>
              </a:rPr>
              <a:t>ПОБЕДИТЕЛЬ НА ПОДНЯТЫХ РУКАХ ДОЛЖЕН ПРОНЕСТИ БАРАНА ЧЕРЕЗ КРУГ                        </a:t>
            </a:r>
            <a:r>
              <a:rPr lang="ru-RU" altLang="ru-RU" b="1" i="1" dirty="0" smtClean="0">
                <a:solidFill>
                  <a:srgbClr val="C00000"/>
                </a:solidFill>
              </a:rPr>
              <a:t>(МАЙДАН</a:t>
            </a:r>
            <a:r>
              <a:rPr lang="ru-RU" altLang="ru-RU" b="1" i="1" dirty="0">
                <a:solidFill>
                  <a:srgbClr val="C00000"/>
                </a:solidFill>
              </a:rPr>
              <a:t>), ТЕМ САМЫМ ЕЩЕ РАЗ ПРОДЕМОНСТРИРУЯ СВОЮ СИЛУ.</a:t>
            </a:r>
            <a:br>
              <a:rPr lang="ru-RU" altLang="ru-RU" b="1" i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2192">
            <a:off x="653386" y="1577520"/>
            <a:ext cx="3500339" cy="2331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1175" y="2629378"/>
            <a:ext cx="3663086" cy="24353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6956" y="297366"/>
            <a:ext cx="2568881" cy="337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62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89894"/>
            <a:ext cx="12192000" cy="1668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07057">
            <a:off x="537612" y="669483"/>
            <a:ext cx="2665444" cy="2117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377" y="1071281"/>
            <a:ext cx="1904063" cy="2783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3674" y="989182"/>
            <a:ext cx="1878853" cy="2470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1097" y="264799"/>
            <a:ext cx="1718881" cy="2453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2567">
            <a:off x="8999522" y="3125952"/>
            <a:ext cx="2423895" cy="1834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79" y="3121077"/>
            <a:ext cx="2758422" cy="2068817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101545" y="133935"/>
            <a:ext cx="5988909" cy="72614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Национальные игры на сабантуе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1710" y="39348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празднике ждут вас развлечения разные.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Захочешь приз получить – получай,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Захочешь танцевать – танцуй,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Захочешь быть самым лучшим – будешь лучшим!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54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000">
        <p14:prism dir="r" isContent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262</Words>
  <Application>Microsoft Office PowerPoint</Application>
  <PresentationFormat>Произвольный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САБАНТУЙ НАЧИНАЕТЬСЯ С ТАТАРСКОЙ НАЦИОНАЛЬНОЙ БОРЬБЫ – КЭРЯШ. ОТКРЫВАЮТ СОСТЯЗАНИЯ ДЕТИ</vt:lpstr>
      <vt:lpstr>ВЕТЕРАНЫ – БОРЦЫ ОСНОВНЫЕ ПРЕТЕНДЕНТЫ НА ГЛАВНЫЙ ПРИЗ – « БАРАНА » </vt:lpstr>
      <vt:lpstr>Национальные игры на сабантуе</vt:lpstr>
      <vt:lpstr>Слайд 10</vt:lpstr>
      <vt:lpstr>Слайд 11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Юношеский Абонемент</dc:creator>
  <cp:lastModifiedBy>Home</cp:lastModifiedBy>
  <cp:revision>67</cp:revision>
  <dcterms:created xsi:type="dcterms:W3CDTF">2017-04-07T09:00:58Z</dcterms:created>
  <dcterms:modified xsi:type="dcterms:W3CDTF">2020-11-04T11:24:23Z</dcterms:modified>
</cp:coreProperties>
</file>